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7" r:id="rId6"/>
    <p:sldId id="262" r:id="rId7"/>
    <p:sldId id="263" r:id="rId8"/>
    <p:sldId id="264" r:id="rId9"/>
    <p:sldId id="265" r:id="rId10"/>
    <p:sldId id="261" r:id="rId11"/>
    <p:sldId id="260" r:id="rId12"/>
    <p:sldId id="286" r:id="rId13"/>
    <p:sldId id="272" r:id="rId14"/>
    <p:sldId id="273" r:id="rId15"/>
    <p:sldId id="274" r:id="rId16"/>
    <p:sldId id="270" r:id="rId17"/>
    <p:sldId id="271" r:id="rId18"/>
    <p:sldId id="279" r:id="rId19"/>
    <p:sldId id="281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4D756-3720-4181-9EDE-3152BB7C2ADB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64B9FEA4-AB08-4D53-80DB-4C6500BE1F32}">
      <dgm:prSet/>
      <dgm:spPr/>
      <dgm:t>
        <a:bodyPr/>
        <a:lstStyle/>
        <a:p>
          <a:pPr rtl="0"/>
          <a:r>
            <a:rPr lang="ru-RU" dirty="0" smtClean="0"/>
            <a:t>Особенности строения</a:t>
          </a:r>
          <a:endParaRPr lang="ru-RU" dirty="0"/>
        </a:p>
      </dgm:t>
    </dgm:pt>
    <dgm:pt modelId="{559D15E5-0E58-4E2F-9BC5-0D320A70A03E}" type="parTrans" cxnId="{6EC57156-87FF-4CC6-A319-2D999836DCBB}">
      <dgm:prSet/>
      <dgm:spPr/>
      <dgm:t>
        <a:bodyPr/>
        <a:lstStyle/>
        <a:p>
          <a:endParaRPr lang="ru-RU"/>
        </a:p>
      </dgm:t>
    </dgm:pt>
    <dgm:pt modelId="{31CCF914-0A97-4500-9454-BE791C47DC0D}" type="sibTrans" cxnId="{6EC57156-87FF-4CC6-A319-2D999836DCBB}">
      <dgm:prSet/>
      <dgm:spPr/>
      <dgm:t>
        <a:bodyPr/>
        <a:lstStyle/>
        <a:p>
          <a:endParaRPr lang="ru-RU"/>
        </a:p>
      </dgm:t>
    </dgm:pt>
    <dgm:pt modelId="{5CF0A649-7230-422A-9C4B-F2A9EF18C6AE}">
      <dgm:prSet/>
      <dgm:spPr/>
      <dgm:t>
        <a:bodyPr/>
        <a:lstStyle/>
        <a:p>
          <a:pPr rtl="0"/>
          <a:r>
            <a:rPr lang="ru-RU" dirty="0" smtClean="0"/>
            <a:t>Свойства воды</a:t>
          </a:r>
          <a:endParaRPr lang="ru-RU" dirty="0"/>
        </a:p>
      </dgm:t>
    </dgm:pt>
    <dgm:pt modelId="{112B7FD6-BBB0-4E02-AF1C-E85CF08B934B}" type="parTrans" cxnId="{92A52DD7-6EB2-495A-8EEB-4759897C265D}">
      <dgm:prSet/>
      <dgm:spPr/>
      <dgm:t>
        <a:bodyPr/>
        <a:lstStyle/>
        <a:p>
          <a:endParaRPr lang="ru-RU"/>
        </a:p>
      </dgm:t>
    </dgm:pt>
    <dgm:pt modelId="{6E4B9DB0-5A02-4AB5-9F1C-4BABC523FA3E}" type="sibTrans" cxnId="{92A52DD7-6EB2-495A-8EEB-4759897C265D}">
      <dgm:prSet/>
      <dgm:spPr/>
      <dgm:t>
        <a:bodyPr/>
        <a:lstStyle/>
        <a:p>
          <a:endParaRPr lang="ru-RU"/>
        </a:p>
      </dgm:t>
    </dgm:pt>
    <dgm:pt modelId="{AF3A339C-7052-4D78-BA16-611E61903409}">
      <dgm:prSet/>
      <dgm:spPr/>
      <dgm:t>
        <a:bodyPr/>
        <a:lstStyle/>
        <a:p>
          <a:pPr rtl="0"/>
          <a:r>
            <a:rPr lang="ru-RU" dirty="0" smtClean="0"/>
            <a:t>Функции </a:t>
          </a:r>
          <a:endParaRPr lang="ru-RU" dirty="0"/>
        </a:p>
      </dgm:t>
    </dgm:pt>
    <dgm:pt modelId="{E0F039C9-4A0D-402C-AB78-1FF13EB07C5E}" type="parTrans" cxnId="{A412605A-A245-4ADA-AAB4-DD7F8525C0D9}">
      <dgm:prSet/>
      <dgm:spPr/>
      <dgm:t>
        <a:bodyPr/>
        <a:lstStyle/>
        <a:p>
          <a:endParaRPr lang="ru-RU"/>
        </a:p>
      </dgm:t>
    </dgm:pt>
    <dgm:pt modelId="{2C1E2988-4C59-4937-9CEF-56A86579E233}" type="sibTrans" cxnId="{A412605A-A245-4ADA-AAB4-DD7F8525C0D9}">
      <dgm:prSet/>
      <dgm:spPr/>
      <dgm:t>
        <a:bodyPr/>
        <a:lstStyle/>
        <a:p>
          <a:endParaRPr lang="ru-RU"/>
        </a:p>
      </dgm:t>
    </dgm:pt>
    <dgm:pt modelId="{22D838A9-B7C4-4B66-9778-884AAB22E89D}" type="pres">
      <dgm:prSet presAssocID="{4764D756-3720-4181-9EDE-3152BB7C2A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05F65-8BE1-43A3-BE60-D513269EA598}" type="pres">
      <dgm:prSet presAssocID="{64B9FEA4-AB08-4D53-80DB-4C6500BE1F32}" presName="composite" presStyleCnt="0"/>
      <dgm:spPr/>
      <dgm:t>
        <a:bodyPr/>
        <a:lstStyle/>
        <a:p>
          <a:endParaRPr lang="ru-RU"/>
        </a:p>
      </dgm:t>
    </dgm:pt>
    <dgm:pt modelId="{665D26E0-C49F-4BAA-B8C1-EAF8154941FB}" type="pres">
      <dgm:prSet presAssocID="{64B9FEA4-AB08-4D53-80DB-4C6500BE1F32}" presName="imgShp" presStyleLbl="fgImgPlace1" presStyleIdx="0" presStyleCnt="3"/>
      <dgm:spPr/>
      <dgm:t>
        <a:bodyPr/>
        <a:lstStyle/>
        <a:p>
          <a:endParaRPr lang="ru-RU"/>
        </a:p>
      </dgm:t>
    </dgm:pt>
    <dgm:pt modelId="{45685C76-0D7D-4BBD-90F3-8E4C9B072D8C}" type="pres">
      <dgm:prSet presAssocID="{64B9FEA4-AB08-4D53-80DB-4C6500BE1F3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FFB26-29F0-4BE0-BFC2-BE56B168BAB2}" type="pres">
      <dgm:prSet presAssocID="{31CCF914-0A97-4500-9454-BE791C47DC0D}" presName="spacing" presStyleCnt="0"/>
      <dgm:spPr/>
      <dgm:t>
        <a:bodyPr/>
        <a:lstStyle/>
        <a:p>
          <a:endParaRPr lang="ru-RU"/>
        </a:p>
      </dgm:t>
    </dgm:pt>
    <dgm:pt modelId="{F7E8EB11-5BEC-4E5D-894B-81B80A448B0B}" type="pres">
      <dgm:prSet presAssocID="{5CF0A649-7230-422A-9C4B-F2A9EF18C6AE}" presName="composite" presStyleCnt="0"/>
      <dgm:spPr/>
      <dgm:t>
        <a:bodyPr/>
        <a:lstStyle/>
        <a:p>
          <a:endParaRPr lang="ru-RU"/>
        </a:p>
      </dgm:t>
    </dgm:pt>
    <dgm:pt modelId="{E86DCB8C-679D-4238-AE88-6BF807074FD8}" type="pres">
      <dgm:prSet presAssocID="{5CF0A649-7230-422A-9C4B-F2A9EF18C6AE}" presName="imgShp" presStyleLbl="fgImgPlace1" presStyleIdx="1" presStyleCnt="3"/>
      <dgm:spPr/>
      <dgm:t>
        <a:bodyPr/>
        <a:lstStyle/>
        <a:p>
          <a:endParaRPr lang="ru-RU"/>
        </a:p>
      </dgm:t>
    </dgm:pt>
    <dgm:pt modelId="{02C48563-8681-47FB-A42A-D7E68EE6B865}" type="pres">
      <dgm:prSet presAssocID="{5CF0A649-7230-422A-9C4B-F2A9EF18C6A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EF77E-41A9-4EF4-92F9-6F08DF6F331A}" type="pres">
      <dgm:prSet presAssocID="{6E4B9DB0-5A02-4AB5-9F1C-4BABC523FA3E}" presName="spacing" presStyleCnt="0"/>
      <dgm:spPr/>
      <dgm:t>
        <a:bodyPr/>
        <a:lstStyle/>
        <a:p>
          <a:endParaRPr lang="ru-RU"/>
        </a:p>
      </dgm:t>
    </dgm:pt>
    <dgm:pt modelId="{6D141244-E2DF-4048-B29C-3A96E10662B5}" type="pres">
      <dgm:prSet presAssocID="{AF3A339C-7052-4D78-BA16-611E61903409}" presName="composite" presStyleCnt="0"/>
      <dgm:spPr/>
      <dgm:t>
        <a:bodyPr/>
        <a:lstStyle/>
        <a:p>
          <a:endParaRPr lang="ru-RU"/>
        </a:p>
      </dgm:t>
    </dgm:pt>
    <dgm:pt modelId="{21B02FF0-B2E8-4328-8C6C-9AAA8C8DC3C9}" type="pres">
      <dgm:prSet presAssocID="{AF3A339C-7052-4D78-BA16-611E61903409}" presName="imgShp" presStyleLbl="fgImgPlace1" presStyleIdx="2" presStyleCnt="3"/>
      <dgm:spPr/>
      <dgm:t>
        <a:bodyPr/>
        <a:lstStyle/>
        <a:p>
          <a:endParaRPr lang="ru-RU"/>
        </a:p>
      </dgm:t>
    </dgm:pt>
    <dgm:pt modelId="{3AB4BCB5-29F8-45EA-A317-BC7D949BF871}" type="pres">
      <dgm:prSet presAssocID="{AF3A339C-7052-4D78-BA16-611E6190340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2605A-A245-4ADA-AAB4-DD7F8525C0D9}" srcId="{4764D756-3720-4181-9EDE-3152BB7C2ADB}" destId="{AF3A339C-7052-4D78-BA16-611E61903409}" srcOrd="2" destOrd="0" parTransId="{E0F039C9-4A0D-402C-AB78-1FF13EB07C5E}" sibTransId="{2C1E2988-4C59-4937-9CEF-56A86579E233}"/>
    <dgm:cxn modelId="{6EC57156-87FF-4CC6-A319-2D999836DCBB}" srcId="{4764D756-3720-4181-9EDE-3152BB7C2ADB}" destId="{64B9FEA4-AB08-4D53-80DB-4C6500BE1F32}" srcOrd="0" destOrd="0" parTransId="{559D15E5-0E58-4E2F-9BC5-0D320A70A03E}" sibTransId="{31CCF914-0A97-4500-9454-BE791C47DC0D}"/>
    <dgm:cxn modelId="{5335E9A7-7B97-44DD-84C5-DD5262D160CC}" type="presOf" srcId="{64B9FEA4-AB08-4D53-80DB-4C6500BE1F32}" destId="{45685C76-0D7D-4BBD-90F3-8E4C9B072D8C}" srcOrd="0" destOrd="0" presId="urn:microsoft.com/office/officeart/2005/8/layout/vList3#1"/>
    <dgm:cxn modelId="{92A52DD7-6EB2-495A-8EEB-4759897C265D}" srcId="{4764D756-3720-4181-9EDE-3152BB7C2ADB}" destId="{5CF0A649-7230-422A-9C4B-F2A9EF18C6AE}" srcOrd="1" destOrd="0" parTransId="{112B7FD6-BBB0-4E02-AF1C-E85CF08B934B}" sibTransId="{6E4B9DB0-5A02-4AB5-9F1C-4BABC523FA3E}"/>
    <dgm:cxn modelId="{4E12031F-695C-489D-8672-C7C7DB5AAAD2}" type="presOf" srcId="{AF3A339C-7052-4D78-BA16-611E61903409}" destId="{3AB4BCB5-29F8-45EA-A317-BC7D949BF871}" srcOrd="0" destOrd="0" presId="urn:microsoft.com/office/officeart/2005/8/layout/vList3#1"/>
    <dgm:cxn modelId="{1AB853FD-4649-4124-805D-C531D2883B14}" type="presOf" srcId="{5CF0A649-7230-422A-9C4B-F2A9EF18C6AE}" destId="{02C48563-8681-47FB-A42A-D7E68EE6B865}" srcOrd="0" destOrd="0" presId="urn:microsoft.com/office/officeart/2005/8/layout/vList3#1"/>
    <dgm:cxn modelId="{CCD7E33C-45A6-483D-B8EA-7B3EDEEFEE96}" type="presOf" srcId="{4764D756-3720-4181-9EDE-3152BB7C2ADB}" destId="{22D838A9-B7C4-4B66-9778-884AAB22E89D}" srcOrd="0" destOrd="0" presId="urn:microsoft.com/office/officeart/2005/8/layout/vList3#1"/>
    <dgm:cxn modelId="{7BA8C5FF-19C1-4009-9B61-CDD7B1D1876F}" type="presParOf" srcId="{22D838A9-B7C4-4B66-9778-884AAB22E89D}" destId="{A3705F65-8BE1-43A3-BE60-D513269EA598}" srcOrd="0" destOrd="0" presId="urn:microsoft.com/office/officeart/2005/8/layout/vList3#1"/>
    <dgm:cxn modelId="{8AE3D9B2-B2B3-4131-86FB-917A191B76B2}" type="presParOf" srcId="{A3705F65-8BE1-43A3-BE60-D513269EA598}" destId="{665D26E0-C49F-4BAA-B8C1-EAF8154941FB}" srcOrd="0" destOrd="0" presId="urn:microsoft.com/office/officeart/2005/8/layout/vList3#1"/>
    <dgm:cxn modelId="{82AEA8D4-F2D0-4438-BFDC-7F47D7C27824}" type="presParOf" srcId="{A3705F65-8BE1-43A3-BE60-D513269EA598}" destId="{45685C76-0D7D-4BBD-90F3-8E4C9B072D8C}" srcOrd="1" destOrd="0" presId="urn:microsoft.com/office/officeart/2005/8/layout/vList3#1"/>
    <dgm:cxn modelId="{CEE372AC-7128-4BE4-8173-AD4EE121AAF7}" type="presParOf" srcId="{22D838A9-B7C4-4B66-9778-884AAB22E89D}" destId="{BE1FFB26-29F0-4BE0-BFC2-BE56B168BAB2}" srcOrd="1" destOrd="0" presId="urn:microsoft.com/office/officeart/2005/8/layout/vList3#1"/>
    <dgm:cxn modelId="{02DD76D2-EEEC-4860-B011-6E13DEBE8E53}" type="presParOf" srcId="{22D838A9-B7C4-4B66-9778-884AAB22E89D}" destId="{F7E8EB11-5BEC-4E5D-894B-81B80A448B0B}" srcOrd="2" destOrd="0" presId="urn:microsoft.com/office/officeart/2005/8/layout/vList3#1"/>
    <dgm:cxn modelId="{CD005045-F2F0-47D3-952A-8EFCE0B1601B}" type="presParOf" srcId="{F7E8EB11-5BEC-4E5D-894B-81B80A448B0B}" destId="{E86DCB8C-679D-4238-AE88-6BF807074FD8}" srcOrd="0" destOrd="0" presId="urn:microsoft.com/office/officeart/2005/8/layout/vList3#1"/>
    <dgm:cxn modelId="{EAD78D35-8903-4B28-9417-C6ED7404B8A3}" type="presParOf" srcId="{F7E8EB11-5BEC-4E5D-894B-81B80A448B0B}" destId="{02C48563-8681-47FB-A42A-D7E68EE6B865}" srcOrd="1" destOrd="0" presId="urn:microsoft.com/office/officeart/2005/8/layout/vList3#1"/>
    <dgm:cxn modelId="{DD9BFB4C-E5EE-4C73-9F14-E55A9FCCD67F}" type="presParOf" srcId="{22D838A9-B7C4-4B66-9778-884AAB22E89D}" destId="{BEFEF77E-41A9-4EF4-92F9-6F08DF6F331A}" srcOrd="3" destOrd="0" presId="urn:microsoft.com/office/officeart/2005/8/layout/vList3#1"/>
    <dgm:cxn modelId="{E7B14E6D-9DCD-4AC7-BC67-F77C5C758502}" type="presParOf" srcId="{22D838A9-B7C4-4B66-9778-884AAB22E89D}" destId="{6D141244-E2DF-4048-B29C-3A96E10662B5}" srcOrd="4" destOrd="0" presId="urn:microsoft.com/office/officeart/2005/8/layout/vList3#1"/>
    <dgm:cxn modelId="{D4E141EB-D212-401D-BBE4-CB4FCCCF15BE}" type="presParOf" srcId="{6D141244-E2DF-4048-B29C-3A96E10662B5}" destId="{21B02FF0-B2E8-4328-8C6C-9AAA8C8DC3C9}" srcOrd="0" destOrd="0" presId="urn:microsoft.com/office/officeart/2005/8/layout/vList3#1"/>
    <dgm:cxn modelId="{9CF34C5B-35A1-4893-BDD1-D96BB1373D11}" type="presParOf" srcId="{6D141244-E2DF-4048-B29C-3A96E10662B5}" destId="{3AB4BCB5-29F8-45EA-A317-BC7D949BF87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5BF3B-BDF6-4AC9-B629-F64FB6BDEFD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264AFD-FA0F-41A0-B1FB-2270C94C1FCE}">
      <dgm:prSet/>
      <dgm:spPr/>
      <dgm:t>
        <a:bodyPr/>
        <a:lstStyle/>
        <a:p>
          <a:pPr rtl="0"/>
          <a:r>
            <a:rPr lang="ru-RU" b="1" dirty="0" smtClean="0"/>
            <a:t>В молодом организме человека и животного – 80 % от массы клетки</a:t>
          </a:r>
          <a:endParaRPr lang="ru-RU" dirty="0"/>
        </a:p>
      </dgm:t>
    </dgm:pt>
    <dgm:pt modelId="{DC435AD5-DC62-42CD-B446-F581610AC7F9}" type="parTrans" cxnId="{ACCA5B83-9A27-4896-85B3-9C065D075504}">
      <dgm:prSet/>
      <dgm:spPr/>
      <dgm:t>
        <a:bodyPr/>
        <a:lstStyle/>
        <a:p>
          <a:endParaRPr lang="ru-RU"/>
        </a:p>
      </dgm:t>
    </dgm:pt>
    <dgm:pt modelId="{07EA0B15-C395-4653-A7B5-1898D66A03A1}" type="sibTrans" cxnId="{ACCA5B83-9A27-4896-85B3-9C065D075504}">
      <dgm:prSet/>
      <dgm:spPr/>
      <dgm:t>
        <a:bodyPr/>
        <a:lstStyle/>
        <a:p>
          <a:endParaRPr lang="ru-RU"/>
        </a:p>
      </dgm:t>
    </dgm:pt>
    <dgm:pt modelId="{E204A470-5BC1-4B8E-B712-1226B754A502}">
      <dgm:prSet custT="1"/>
      <dgm:spPr/>
      <dgm:t>
        <a:bodyPr/>
        <a:lstStyle/>
        <a:p>
          <a:pPr rtl="0"/>
          <a:r>
            <a:rPr lang="ru-RU" sz="2400" b="1" dirty="0" smtClean="0"/>
            <a:t>В клетках старого организма – 60 %</a:t>
          </a:r>
          <a:endParaRPr lang="ru-RU" sz="2400" b="1" dirty="0"/>
        </a:p>
      </dgm:t>
    </dgm:pt>
    <dgm:pt modelId="{776B43A1-1321-4023-BF56-55F09BDF30EF}" type="parTrans" cxnId="{EEBF28F6-58AC-4A02-8082-1F6DF03B7F6A}">
      <dgm:prSet/>
      <dgm:spPr/>
      <dgm:t>
        <a:bodyPr/>
        <a:lstStyle/>
        <a:p>
          <a:endParaRPr lang="ru-RU"/>
        </a:p>
      </dgm:t>
    </dgm:pt>
    <dgm:pt modelId="{D39C27CD-3D96-49C1-968B-DCC16D8271EE}" type="sibTrans" cxnId="{EEBF28F6-58AC-4A02-8082-1F6DF03B7F6A}">
      <dgm:prSet/>
      <dgm:spPr/>
      <dgm:t>
        <a:bodyPr/>
        <a:lstStyle/>
        <a:p>
          <a:endParaRPr lang="ru-RU"/>
        </a:p>
      </dgm:t>
    </dgm:pt>
    <dgm:pt modelId="{BB367AEE-A159-46AA-9FAB-C14AFF2608F2}">
      <dgm:prSet custT="1"/>
      <dgm:spPr/>
      <dgm:t>
        <a:bodyPr/>
        <a:lstStyle/>
        <a:p>
          <a:pPr rtl="0"/>
          <a:r>
            <a:rPr lang="ru-RU" sz="2400" b="1" dirty="0" smtClean="0"/>
            <a:t>В головном мозге – 85%</a:t>
          </a:r>
          <a:endParaRPr lang="ru-RU" sz="2400" b="1" dirty="0"/>
        </a:p>
      </dgm:t>
    </dgm:pt>
    <dgm:pt modelId="{D22A4AA8-277C-4CB2-AA1D-AE16FEF09E6C}" type="parTrans" cxnId="{61F04939-AB12-471C-8E54-5E226B97048A}">
      <dgm:prSet/>
      <dgm:spPr/>
      <dgm:t>
        <a:bodyPr/>
        <a:lstStyle/>
        <a:p>
          <a:endParaRPr lang="ru-RU"/>
        </a:p>
      </dgm:t>
    </dgm:pt>
    <dgm:pt modelId="{42B6D32A-9974-47D1-ABDF-CA1E762A7EB4}" type="sibTrans" cxnId="{61F04939-AB12-471C-8E54-5E226B97048A}">
      <dgm:prSet/>
      <dgm:spPr/>
      <dgm:t>
        <a:bodyPr/>
        <a:lstStyle/>
        <a:p>
          <a:endParaRPr lang="ru-RU"/>
        </a:p>
      </dgm:t>
    </dgm:pt>
    <dgm:pt modelId="{7A8D10A5-C2FC-428B-8635-173584823A13}">
      <dgm:prSet custT="1"/>
      <dgm:spPr/>
      <dgm:t>
        <a:bodyPr/>
        <a:lstStyle/>
        <a:p>
          <a:pPr rtl="0"/>
          <a:r>
            <a:rPr lang="ru-RU" sz="2400" b="1" dirty="0" smtClean="0"/>
            <a:t>В клетках эмали зубов –10 -15 %</a:t>
          </a:r>
          <a:endParaRPr lang="ru-RU" sz="2400" b="1" dirty="0"/>
        </a:p>
      </dgm:t>
    </dgm:pt>
    <dgm:pt modelId="{4B018C38-2845-487E-BA36-9ACEE9E23062}" type="parTrans" cxnId="{3F74F5EE-69A3-495F-B42A-6F7FCFDBB921}">
      <dgm:prSet/>
      <dgm:spPr/>
      <dgm:t>
        <a:bodyPr/>
        <a:lstStyle/>
        <a:p>
          <a:endParaRPr lang="ru-RU"/>
        </a:p>
      </dgm:t>
    </dgm:pt>
    <dgm:pt modelId="{777CBD41-B2F8-46F2-8AA5-33D3043C8BB3}" type="sibTrans" cxnId="{3F74F5EE-69A3-495F-B42A-6F7FCFDBB921}">
      <dgm:prSet/>
      <dgm:spPr/>
      <dgm:t>
        <a:bodyPr/>
        <a:lstStyle/>
        <a:p>
          <a:endParaRPr lang="ru-RU"/>
        </a:p>
      </dgm:t>
    </dgm:pt>
    <dgm:pt modelId="{208277D3-6030-4B75-8A47-AA877AF3EEA7}">
      <dgm:prSet custT="1"/>
      <dgm:spPr/>
      <dgm:t>
        <a:bodyPr/>
        <a:lstStyle/>
        <a:p>
          <a:pPr rtl="0"/>
          <a:r>
            <a:rPr lang="ru-RU" sz="2400" b="1" dirty="0" smtClean="0"/>
            <a:t>При потере </a:t>
          </a:r>
          <a:r>
            <a:rPr lang="ru-RU" sz="2400" b="1" i="1" dirty="0" smtClean="0">
              <a:solidFill>
                <a:srgbClr val="FF0000"/>
              </a:solidFill>
            </a:rPr>
            <a:t>20%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400" b="1" dirty="0" smtClean="0"/>
            <a:t>воды  </a:t>
          </a:r>
          <a:r>
            <a:rPr lang="ru-RU" sz="2400" b="1" i="1" dirty="0" smtClean="0"/>
            <a:t>у человека </a:t>
          </a:r>
          <a:r>
            <a:rPr lang="ru-RU" sz="2400" b="1" dirty="0" smtClean="0"/>
            <a:t>наступает </a:t>
          </a:r>
          <a:r>
            <a:rPr lang="ru-RU" sz="2400" b="1" i="1" dirty="0" smtClean="0">
              <a:solidFill>
                <a:srgbClr val="FF0000"/>
              </a:solidFill>
            </a:rPr>
            <a:t>смерть</a:t>
          </a:r>
          <a:endParaRPr lang="ru-RU" sz="2400" b="1" dirty="0"/>
        </a:p>
      </dgm:t>
    </dgm:pt>
    <dgm:pt modelId="{BC2AB275-A64A-4D8B-805B-CDB68CFB84A4}" type="parTrans" cxnId="{4E29CDA8-2F7A-439C-B2EE-5862AC12373F}">
      <dgm:prSet/>
      <dgm:spPr/>
      <dgm:t>
        <a:bodyPr/>
        <a:lstStyle/>
        <a:p>
          <a:endParaRPr lang="ru-RU"/>
        </a:p>
      </dgm:t>
    </dgm:pt>
    <dgm:pt modelId="{86C7E401-4D85-4B95-8FC8-1A66DD4D1C32}" type="sibTrans" cxnId="{4E29CDA8-2F7A-439C-B2EE-5862AC12373F}">
      <dgm:prSet/>
      <dgm:spPr/>
      <dgm:t>
        <a:bodyPr/>
        <a:lstStyle/>
        <a:p>
          <a:endParaRPr lang="ru-RU"/>
        </a:p>
      </dgm:t>
    </dgm:pt>
    <dgm:pt modelId="{7DE9577F-6C4C-44D4-9D39-78FE0389A129}" type="pres">
      <dgm:prSet presAssocID="{B395BF3B-BDF6-4AC9-B629-F64FB6BDEF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421BC-606F-4948-886B-2704907C4307}" type="pres">
      <dgm:prSet presAssocID="{70264AFD-FA0F-41A0-B1FB-2270C94C1FCE}" presName="circle1" presStyleLbl="node1" presStyleIdx="0" presStyleCnt="5"/>
      <dgm:spPr/>
    </dgm:pt>
    <dgm:pt modelId="{F28081F5-92E2-4B5D-9D50-495ADD4405E6}" type="pres">
      <dgm:prSet presAssocID="{70264AFD-FA0F-41A0-B1FB-2270C94C1FCE}" presName="space" presStyleCnt="0"/>
      <dgm:spPr/>
    </dgm:pt>
    <dgm:pt modelId="{9E9B0FD1-B2FA-41F7-8F72-99FAA356315D}" type="pres">
      <dgm:prSet presAssocID="{70264AFD-FA0F-41A0-B1FB-2270C94C1FCE}" presName="rect1" presStyleLbl="alignAcc1" presStyleIdx="0" presStyleCnt="5"/>
      <dgm:spPr/>
      <dgm:t>
        <a:bodyPr/>
        <a:lstStyle/>
        <a:p>
          <a:endParaRPr lang="ru-RU"/>
        </a:p>
      </dgm:t>
    </dgm:pt>
    <dgm:pt modelId="{43DD4749-74A0-4A1C-8276-A295BD5E6E27}" type="pres">
      <dgm:prSet presAssocID="{E204A470-5BC1-4B8E-B712-1226B754A502}" presName="vertSpace2" presStyleLbl="node1" presStyleIdx="0" presStyleCnt="5"/>
      <dgm:spPr/>
    </dgm:pt>
    <dgm:pt modelId="{064DA87E-FC7A-436F-9D41-5689D5C85926}" type="pres">
      <dgm:prSet presAssocID="{E204A470-5BC1-4B8E-B712-1226B754A502}" presName="circle2" presStyleLbl="node1" presStyleIdx="1" presStyleCnt="5"/>
      <dgm:spPr/>
    </dgm:pt>
    <dgm:pt modelId="{A7A9525D-1201-4930-BFD9-A3EEEA5853A6}" type="pres">
      <dgm:prSet presAssocID="{E204A470-5BC1-4B8E-B712-1226B754A502}" presName="rect2" presStyleLbl="alignAcc1" presStyleIdx="1" presStyleCnt="5"/>
      <dgm:spPr/>
      <dgm:t>
        <a:bodyPr/>
        <a:lstStyle/>
        <a:p>
          <a:endParaRPr lang="ru-RU"/>
        </a:p>
      </dgm:t>
    </dgm:pt>
    <dgm:pt modelId="{9C69503D-6157-4405-959C-77CC293175BB}" type="pres">
      <dgm:prSet presAssocID="{BB367AEE-A159-46AA-9FAB-C14AFF2608F2}" presName="vertSpace3" presStyleLbl="node1" presStyleIdx="1" presStyleCnt="5"/>
      <dgm:spPr/>
    </dgm:pt>
    <dgm:pt modelId="{DD37CB50-AB57-42DA-87D0-7D4F04936F23}" type="pres">
      <dgm:prSet presAssocID="{BB367AEE-A159-46AA-9FAB-C14AFF2608F2}" presName="circle3" presStyleLbl="node1" presStyleIdx="2" presStyleCnt="5"/>
      <dgm:spPr/>
    </dgm:pt>
    <dgm:pt modelId="{6C8BFE92-868E-4CFE-8C83-815ABEAF1989}" type="pres">
      <dgm:prSet presAssocID="{BB367AEE-A159-46AA-9FAB-C14AFF2608F2}" presName="rect3" presStyleLbl="alignAcc1" presStyleIdx="2" presStyleCnt="5"/>
      <dgm:spPr/>
      <dgm:t>
        <a:bodyPr/>
        <a:lstStyle/>
        <a:p>
          <a:endParaRPr lang="ru-RU"/>
        </a:p>
      </dgm:t>
    </dgm:pt>
    <dgm:pt modelId="{A854BA20-9EC4-484F-A30B-9CE2EFFD6467}" type="pres">
      <dgm:prSet presAssocID="{7A8D10A5-C2FC-428B-8635-173584823A13}" presName="vertSpace4" presStyleLbl="node1" presStyleIdx="2" presStyleCnt="5"/>
      <dgm:spPr/>
    </dgm:pt>
    <dgm:pt modelId="{A5411B5F-70FA-4A66-AC41-31A16542C4BE}" type="pres">
      <dgm:prSet presAssocID="{7A8D10A5-C2FC-428B-8635-173584823A13}" presName="circle4" presStyleLbl="node1" presStyleIdx="3" presStyleCnt="5"/>
      <dgm:spPr/>
    </dgm:pt>
    <dgm:pt modelId="{845B3455-BF49-44E8-9340-8F57F9FE0E59}" type="pres">
      <dgm:prSet presAssocID="{7A8D10A5-C2FC-428B-8635-173584823A13}" presName="rect4" presStyleLbl="alignAcc1" presStyleIdx="3" presStyleCnt="5"/>
      <dgm:spPr/>
      <dgm:t>
        <a:bodyPr/>
        <a:lstStyle/>
        <a:p>
          <a:endParaRPr lang="ru-RU"/>
        </a:p>
      </dgm:t>
    </dgm:pt>
    <dgm:pt modelId="{11220F5B-74D7-4FCC-A727-A7316BC83429}" type="pres">
      <dgm:prSet presAssocID="{208277D3-6030-4B75-8A47-AA877AF3EEA7}" presName="vertSpace5" presStyleLbl="node1" presStyleIdx="3" presStyleCnt="5"/>
      <dgm:spPr/>
    </dgm:pt>
    <dgm:pt modelId="{4C47B8B6-31DF-4FE0-9316-3AC5717CF885}" type="pres">
      <dgm:prSet presAssocID="{208277D3-6030-4B75-8A47-AA877AF3EEA7}" presName="circle5" presStyleLbl="node1" presStyleIdx="4" presStyleCnt="5"/>
      <dgm:spPr/>
    </dgm:pt>
    <dgm:pt modelId="{9E0953C2-763E-4C0A-A476-C0762AB9BEF6}" type="pres">
      <dgm:prSet presAssocID="{208277D3-6030-4B75-8A47-AA877AF3EEA7}" presName="rect5" presStyleLbl="alignAcc1" presStyleIdx="4" presStyleCnt="5"/>
      <dgm:spPr/>
      <dgm:t>
        <a:bodyPr/>
        <a:lstStyle/>
        <a:p>
          <a:endParaRPr lang="ru-RU"/>
        </a:p>
      </dgm:t>
    </dgm:pt>
    <dgm:pt modelId="{8FE73E75-8FB0-4131-9F7A-117E5B5C53C1}" type="pres">
      <dgm:prSet presAssocID="{70264AFD-FA0F-41A0-B1FB-2270C94C1FC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8A93-8C65-45DC-B0F3-265FE7538720}" type="pres">
      <dgm:prSet presAssocID="{E204A470-5BC1-4B8E-B712-1226B754A502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B4BDD-0A57-4B98-8EBF-320158956967}" type="pres">
      <dgm:prSet presAssocID="{BB367AEE-A159-46AA-9FAB-C14AFF2608F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17679-CDFD-4A18-BA25-E50E808158C3}" type="pres">
      <dgm:prSet presAssocID="{7A8D10A5-C2FC-428B-8635-173584823A1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A5FCD-C259-4C6F-8BA3-D660B75D3295}" type="pres">
      <dgm:prSet presAssocID="{208277D3-6030-4B75-8A47-AA877AF3EEA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9BE093-BA6B-4646-B091-94CC4D363C68}" type="presOf" srcId="{7A8D10A5-C2FC-428B-8635-173584823A13}" destId="{845B3455-BF49-44E8-9340-8F57F9FE0E59}" srcOrd="0" destOrd="0" presId="urn:microsoft.com/office/officeart/2005/8/layout/target3"/>
    <dgm:cxn modelId="{D5F87C14-56DA-452E-9D64-009BDBB8496B}" type="presOf" srcId="{BB367AEE-A159-46AA-9FAB-C14AFF2608F2}" destId="{73CB4BDD-0A57-4B98-8EBF-320158956967}" srcOrd="1" destOrd="0" presId="urn:microsoft.com/office/officeart/2005/8/layout/target3"/>
    <dgm:cxn modelId="{61F04939-AB12-471C-8E54-5E226B97048A}" srcId="{B395BF3B-BDF6-4AC9-B629-F64FB6BDEFD0}" destId="{BB367AEE-A159-46AA-9FAB-C14AFF2608F2}" srcOrd="2" destOrd="0" parTransId="{D22A4AA8-277C-4CB2-AA1D-AE16FEF09E6C}" sibTransId="{42B6D32A-9974-47D1-ABDF-CA1E762A7EB4}"/>
    <dgm:cxn modelId="{3F74F5EE-69A3-495F-B42A-6F7FCFDBB921}" srcId="{B395BF3B-BDF6-4AC9-B629-F64FB6BDEFD0}" destId="{7A8D10A5-C2FC-428B-8635-173584823A13}" srcOrd="3" destOrd="0" parTransId="{4B018C38-2845-487E-BA36-9ACEE9E23062}" sibTransId="{777CBD41-B2F8-46F2-8AA5-33D3043C8BB3}"/>
    <dgm:cxn modelId="{5AA97C84-71F1-4E6D-B976-0D40E8CBC13A}" type="presOf" srcId="{B395BF3B-BDF6-4AC9-B629-F64FB6BDEFD0}" destId="{7DE9577F-6C4C-44D4-9D39-78FE0389A129}" srcOrd="0" destOrd="0" presId="urn:microsoft.com/office/officeart/2005/8/layout/target3"/>
    <dgm:cxn modelId="{F02D929A-D755-42EA-9BA4-88072F51CB4F}" type="presOf" srcId="{E204A470-5BC1-4B8E-B712-1226B754A502}" destId="{8B108A93-8C65-45DC-B0F3-265FE7538720}" srcOrd="1" destOrd="0" presId="urn:microsoft.com/office/officeart/2005/8/layout/target3"/>
    <dgm:cxn modelId="{93437EE5-5F1B-4EFD-9792-ABF038535006}" type="presOf" srcId="{7A8D10A5-C2FC-428B-8635-173584823A13}" destId="{67D17679-CDFD-4A18-BA25-E50E808158C3}" srcOrd="1" destOrd="0" presId="urn:microsoft.com/office/officeart/2005/8/layout/target3"/>
    <dgm:cxn modelId="{4678736E-2146-464A-A1E4-3BBC303A27FB}" type="presOf" srcId="{E204A470-5BC1-4B8E-B712-1226B754A502}" destId="{A7A9525D-1201-4930-BFD9-A3EEEA5853A6}" srcOrd="0" destOrd="0" presId="urn:microsoft.com/office/officeart/2005/8/layout/target3"/>
    <dgm:cxn modelId="{EEBF28F6-58AC-4A02-8082-1F6DF03B7F6A}" srcId="{B395BF3B-BDF6-4AC9-B629-F64FB6BDEFD0}" destId="{E204A470-5BC1-4B8E-B712-1226B754A502}" srcOrd="1" destOrd="0" parTransId="{776B43A1-1321-4023-BF56-55F09BDF30EF}" sibTransId="{D39C27CD-3D96-49C1-968B-DCC16D8271EE}"/>
    <dgm:cxn modelId="{3CE1EA72-9DB2-4C85-ACDD-F30D2FCFD4FA}" type="presOf" srcId="{BB367AEE-A159-46AA-9FAB-C14AFF2608F2}" destId="{6C8BFE92-868E-4CFE-8C83-815ABEAF1989}" srcOrd="0" destOrd="0" presId="urn:microsoft.com/office/officeart/2005/8/layout/target3"/>
    <dgm:cxn modelId="{ACCA5B83-9A27-4896-85B3-9C065D075504}" srcId="{B395BF3B-BDF6-4AC9-B629-F64FB6BDEFD0}" destId="{70264AFD-FA0F-41A0-B1FB-2270C94C1FCE}" srcOrd="0" destOrd="0" parTransId="{DC435AD5-DC62-42CD-B446-F581610AC7F9}" sibTransId="{07EA0B15-C395-4653-A7B5-1898D66A03A1}"/>
    <dgm:cxn modelId="{4E29CDA8-2F7A-439C-B2EE-5862AC12373F}" srcId="{B395BF3B-BDF6-4AC9-B629-F64FB6BDEFD0}" destId="{208277D3-6030-4B75-8A47-AA877AF3EEA7}" srcOrd="4" destOrd="0" parTransId="{BC2AB275-A64A-4D8B-805B-CDB68CFB84A4}" sibTransId="{86C7E401-4D85-4B95-8FC8-1A66DD4D1C32}"/>
    <dgm:cxn modelId="{714B4986-C0C2-4906-B9D1-216E45BB31E6}" type="presOf" srcId="{70264AFD-FA0F-41A0-B1FB-2270C94C1FCE}" destId="{9E9B0FD1-B2FA-41F7-8F72-99FAA356315D}" srcOrd="0" destOrd="0" presId="urn:microsoft.com/office/officeart/2005/8/layout/target3"/>
    <dgm:cxn modelId="{9C2DC951-BEDC-472F-83C6-D7F84E6C2905}" type="presOf" srcId="{70264AFD-FA0F-41A0-B1FB-2270C94C1FCE}" destId="{8FE73E75-8FB0-4131-9F7A-117E5B5C53C1}" srcOrd="1" destOrd="0" presId="urn:microsoft.com/office/officeart/2005/8/layout/target3"/>
    <dgm:cxn modelId="{2CCCBC4A-5073-45A5-AC12-0137B9C819D5}" type="presOf" srcId="{208277D3-6030-4B75-8A47-AA877AF3EEA7}" destId="{F41A5FCD-C259-4C6F-8BA3-D660B75D3295}" srcOrd="1" destOrd="0" presId="urn:microsoft.com/office/officeart/2005/8/layout/target3"/>
    <dgm:cxn modelId="{494D28E0-40E6-4C7A-9A72-5625C6B0F51A}" type="presOf" srcId="{208277D3-6030-4B75-8A47-AA877AF3EEA7}" destId="{9E0953C2-763E-4C0A-A476-C0762AB9BEF6}" srcOrd="0" destOrd="0" presId="urn:microsoft.com/office/officeart/2005/8/layout/target3"/>
    <dgm:cxn modelId="{D7008014-3D37-4976-8C62-1AA470643933}" type="presParOf" srcId="{7DE9577F-6C4C-44D4-9D39-78FE0389A129}" destId="{416421BC-606F-4948-886B-2704907C4307}" srcOrd="0" destOrd="0" presId="urn:microsoft.com/office/officeart/2005/8/layout/target3"/>
    <dgm:cxn modelId="{45536975-990E-4E8F-BB1C-71A75887DAC5}" type="presParOf" srcId="{7DE9577F-6C4C-44D4-9D39-78FE0389A129}" destId="{F28081F5-92E2-4B5D-9D50-495ADD4405E6}" srcOrd="1" destOrd="0" presId="urn:microsoft.com/office/officeart/2005/8/layout/target3"/>
    <dgm:cxn modelId="{141D6590-9AA2-44D7-A491-73FF9B14CBB0}" type="presParOf" srcId="{7DE9577F-6C4C-44D4-9D39-78FE0389A129}" destId="{9E9B0FD1-B2FA-41F7-8F72-99FAA356315D}" srcOrd="2" destOrd="0" presId="urn:microsoft.com/office/officeart/2005/8/layout/target3"/>
    <dgm:cxn modelId="{A1F64121-EA8F-4B11-A808-D02E5E428106}" type="presParOf" srcId="{7DE9577F-6C4C-44D4-9D39-78FE0389A129}" destId="{43DD4749-74A0-4A1C-8276-A295BD5E6E27}" srcOrd="3" destOrd="0" presId="urn:microsoft.com/office/officeart/2005/8/layout/target3"/>
    <dgm:cxn modelId="{3C09E381-259F-42AB-8D84-CE3F7C8183F4}" type="presParOf" srcId="{7DE9577F-6C4C-44D4-9D39-78FE0389A129}" destId="{064DA87E-FC7A-436F-9D41-5689D5C85926}" srcOrd="4" destOrd="0" presId="urn:microsoft.com/office/officeart/2005/8/layout/target3"/>
    <dgm:cxn modelId="{786E6541-9FD6-409A-BAA4-9288D095F4AF}" type="presParOf" srcId="{7DE9577F-6C4C-44D4-9D39-78FE0389A129}" destId="{A7A9525D-1201-4930-BFD9-A3EEEA5853A6}" srcOrd="5" destOrd="0" presId="urn:microsoft.com/office/officeart/2005/8/layout/target3"/>
    <dgm:cxn modelId="{FB06E558-E70D-4CA7-9AED-5CE1D55836AC}" type="presParOf" srcId="{7DE9577F-6C4C-44D4-9D39-78FE0389A129}" destId="{9C69503D-6157-4405-959C-77CC293175BB}" srcOrd="6" destOrd="0" presId="urn:microsoft.com/office/officeart/2005/8/layout/target3"/>
    <dgm:cxn modelId="{9F209618-4672-43CB-9BF0-3031D191BC7E}" type="presParOf" srcId="{7DE9577F-6C4C-44D4-9D39-78FE0389A129}" destId="{DD37CB50-AB57-42DA-87D0-7D4F04936F23}" srcOrd="7" destOrd="0" presId="urn:microsoft.com/office/officeart/2005/8/layout/target3"/>
    <dgm:cxn modelId="{1D0EA67F-F0C8-45E5-9626-E14F147493AF}" type="presParOf" srcId="{7DE9577F-6C4C-44D4-9D39-78FE0389A129}" destId="{6C8BFE92-868E-4CFE-8C83-815ABEAF1989}" srcOrd="8" destOrd="0" presId="urn:microsoft.com/office/officeart/2005/8/layout/target3"/>
    <dgm:cxn modelId="{CB9B4E78-F23C-4986-9A78-D9ED27DBE0DE}" type="presParOf" srcId="{7DE9577F-6C4C-44D4-9D39-78FE0389A129}" destId="{A854BA20-9EC4-484F-A30B-9CE2EFFD6467}" srcOrd="9" destOrd="0" presId="urn:microsoft.com/office/officeart/2005/8/layout/target3"/>
    <dgm:cxn modelId="{2227D940-78B4-4847-AAF0-0E309441C15B}" type="presParOf" srcId="{7DE9577F-6C4C-44D4-9D39-78FE0389A129}" destId="{A5411B5F-70FA-4A66-AC41-31A16542C4BE}" srcOrd="10" destOrd="0" presId="urn:microsoft.com/office/officeart/2005/8/layout/target3"/>
    <dgm:cxn modelId="{4492F7EF-0A2F-486C-9BD3-2DC7CDF6DDB0}" type="presParOf" srcId="{7DE9577F-6C4C-44D4-9D39-78FE0389A129}" destId="{845B3455-BF49-44E8-9340-8F57F9FE0E59}" srcOrd="11" destOrd="0" presId="urn:microsoft.com/office/officeart/2005/8/layout/target3"/>
    <dgm:cxn modelId="{4BCEF2CC-7982-40D3-BE00-B22519339719}" type="presParOf" srcId="{7DE9577F-6C4C-44D4-9D39-78FE0389A129}" destId="{11220F5B-74D7-4FCC-A727-A7316BC83429}" srcOrd="12" destOrd="0" presId="urn:microsoft.com/office/officeart/2005/8/layout/target3"/>
    <dgm:cxn modelId="{DD43E491-B046-417E-B4A3-0B7259FF9CAE}" type="presParOf" srcId="{7DE9577F-6C4C-44D4-9D39-78FE0389A129}" destId="{4C47B8B6-31DF-4FE0-9316-3AC5717CF885}" srcOrd="13" destOrd="0" presId="urn:microsoft.com/office/officeart/2005/8/layout/target3"/>
    <dgm:cxn modelId="{EE34FAAA-7D95-4E23-BED3-59A81949DED4}" type="presParOf" srcId="{7DE9577F-6C4C-44D4-9D39-78FE0389A129}" destId="{9E0953C2-763E-4C0A-A476-C0762AB9BEF6}" srcOrd="14" destOrd="0" presId="urn:microsoft.com/office/officeart/2005/8/layout/target3"/>
    <dgm:cxn modelId="{EBE81C00-4527-43C7-BFBD-0D8C91812649}" type="presParOf" srcId="{7DE9577F-6C4C-44D4-9D39-78FE0389A129}" destId="{8FE73E75-8FB0-4131-9F7A-117E5B5C53C1}" srcOrd="15" destOrd="0" presId="urn:microsoft.com/office/officeart/2005/8/layout/target3"/>
    <dgm:cxn modelId="{8A573A0F-4AB3-4111-AC98-1FE258FA43BC}" type="presParOf" srcId="{7DE9577F-6C4C-44D4-9D39-78FE0389A129}" destId="{8B108A93-8C65-45DC-B0F3-265FE7538720}" srcOrd="16" destOrd="0" presId="urn:microsoft.com/office/officeart/2005/8/layout/target3"/>
    <dgm:cxn modelId="{CC726A97-CEB1-4423-A61E-DA80E2DCC9B8}" type="presParOf" srcId="{7DE9577F-6C4C-44D4-9D39-78FE0389A129}" destId="{73CB4BDD-0A57-4B98-8EBF-320158956967}" srcOrd="17" destOrd="0" presId="urn:microsoft.com/office/officeart/2005/8/layout/target3"/>
    <dgm:cxn modelId="{497A463D-7ECF-49EB-89B7-02FB81575527}" type="presParOf" srcId="{7DE9577F-6C4C-44D4-9D39-78FE0389A129}" destId="{67D17679-CDFD-4A18-BA25-E50E808158C3}" srcOrd="18" destOrd="0" presId="urn:microsoft.com/office/officeart/2005/8/layout/target3"/>
    <dgm:cxn modelId="{6D257D27-7FD1-4143-8561-C6AEBBFC2429}" type="presParOf" srcId="{7DE9577F-6C4C-44D4-9D39-78FE0389A129}" destId="{F41A5FCD-C259-4C6F-8BA3-D660B75D329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F3C205-F7CB-4DDD-B2D8-D314ECCD58C5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29982C-B70F-4BBA-87A7-0542EDCBB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Неорганические вещества клетки.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6600"/>
                </a:solidFill>
              </a:rPr>
              <a:t>Молекулярный состав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03232" cy="45720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Минеральные вещества </a:t>
            </a:r>
            <a:r>
              <a:rPr lang="ru-RU" b="1" dirty="0" smtClean="0"/>
              <a:t>в клетке присутствуют в виде </a:t>
            </a:r>
            <a:r>
              <a:rPr lang="ru-RU" b="1" dirty="0" smtClean="0">
                <a:solidFill>
                  <a:srgbClr val="0000FF"/>
                </a:solidFill>
              </a:rPr>
              <a:t>ионов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0000FF"/>
                </a:solidFill>
              </a:rPr>
              <a:t>твердых нерастворимых солей</a:t>
            </a:r>
            <a:r>
              <a:rPr lang="ru-RU" b="1" dirty="0" smtClean="0"/>
              <a:t>. 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Нерастворимые соли </a:t>
            </a:r>
            <a:r>
              <a:rPr lang="ru-RU" b="1" dirty="0" smtClean="0"/>
              <a:t>представлены в основном </a:t>
            </a:r>
            <a:r>
              <a:rPr lang="ru-RU" b="1" dirty="0" smtClean="0">
                <a:solidFill>
                  <a:srgbClr val="0000FF"/>
                </a:solidFill>
              </a:rPr>
              <a:t>фосфатами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0000FF"/>
                </a:solidFill>
              </a:rPr>
              <a:t>карбонатами</a:t>
            </a:r>
            <a:r>
              <a:rPr lang="ru-RU" b="1" dirty="0" smtClean="0"/>
              <a:t>, входящими в состав костей, зубов, раковин т.п., обеспечивая </a:t>
            </a:r>
            <a:r>
              <a:rPr lang="ru-RU" b="1" u="sng" dirty="0" smtClean="0"/>
              <a:t>прочность</a:t>
            </a:r>
            <a:r>
              <a:rPr lang="ru-RU" b="1" dirty="0" smtClean="0"/>
              <a:t> этих образований. 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Растворимые ионы </a:t>
            </a:r>
            <a:r>
              <a:rPr lang="ru-RU" b="1" dirty="0" smtClean="0"/>
              <a:t>придают внутренней среде клетки определенную </a:t>
            </a:r>
            <a:r>
              <a:rPr lang="ru-RU" b="1" dirty="0" smtClean="0">
                <a:solidFill>
                  <a:srgbClr val="FF0000"/>
                </a:solidFill>
              </a:rPr>
              <a:t>кислотно-щелочную реакцию, активируют синтез ферментов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</a:rPr>
              <a:t>Минеральные соли</a:t>
            </a: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712968" cy="619268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Минеральные соли в </a:t>
            </a:r>
            <a:r>
              <a:rPr lang="ru-RU" sz="2900" i="1" dirty="0" smtClean="0"/>
              <a:t>водном</a:t>
            </a:r>
            <a:r>
              <a:rPr lang="ru-RU" sz="2900" dirty="0" smtClean="0"/>
              <a:t> растворе клетки </a:t>
            </a:r>
            <a:r>
              <a:rPr lang="ru-RU" sz="2900" b="1" i="1" dirty="0" err="1" smtClean="0"/>
              <a:t>диссоциируют</a:t>
            </a:r>
            <a:r>
              <a:rPr lang="ru-RU" sz="2900" dirty="0" smtClean="0"/>
              <a:t> на катионы и анионы.</a:t>
            </a:r>
          </a:p>
          <a:p>
            <a:r>
              <a:rPr lang="ru-RU" sz="2900" dirty="0" smtClean="0"/>
              <a:t>Наиболее важные </a:t>
            </a:r>
            <a:r>
              <a:rPr lang="ru-RU" sz="2900" b="1" dirty="0" smtClean="0">
                <a:solidFill>
                  <a:srgbClr val="0000FF"/>
                </a:solidFill>
              </a:rPr>
              <a:t>катионы</a:t>
            </a:r>
            <a:r>
              <a:rPr lang="ru-RU" sz="2900" dirty="0" smtClean="0"/>
              <a:t> —  K</a:t>
            </a:r>
            <a:r>
              <a:rPr lang="ru-RU" sz="2900" baseline="30000" dirty="0" smtClean="0"/>
              <a:t>+</a:t>
            </a:r>
            <a:r>
              <a:rPr lang="ru-RU" sz="2900" dirty="0" smtClean="0"/>
              <a:t>, Ca</a:t>
            </a:r>
            <a:r>
              <a:rPr lang="ru-RU" sz="2900" baseline="30000" dirty="0" smtClean="0"/>
              <a:t>2+</a:t>
            </a:r>
            <a:r>
              <a:rPr lang="ru-RU" sz="2900" dirty="0" smtClean="0"/>
              <a:t>, Mg</a:t>
            </a:r>
            <a:r>
              <a:rPr lang="ru-RU" sz="2900" baseline="30000" dirty="0" smtClean="0"/>
              <a:t>2+</a:t>
            </a:r>
            <a:r>
              <a:rPr lang="ru-RU" sz="2900" dirty="0" smtClean="0"/>
              <a:t>, </a:t>
            </a:r>
            <a:r>
              <a:rPr lang="ru-RU" sz="2900" dirty="0" err="1" smtClean="0"/>
              <a:t>Na</a:t>
            </a:r>
            <a:r>
              <a:rPr lang="ru-RU" sz="2900" baseline="30000" dirty="0" err="1" smtClean="0"/>
              <a:t>+</a:t>
            </a:r>
            <a:r>
              <a:rPr lang="ru-RU" sz="2900" dirty="0" smtClean="0"/>
              <a:t>, NH</a:t>
            </a:r>
            <a:r>
              <a:rPr lang="ru-RU" sz="2900" baseline="-25000" dirty="0" smtClean="0"/>
              <a:t>4+</a:t>
            </a:r>
            <a:endParaRPr lang="ru-RU" sz="2900" dirty="0" smtClean="0"/>
          </a:p>
          <a:p>
            <a:r>
              <a:rPr lang="ru-RU" sz="2900" dirty="0" smtClean="0"/>
              <a:t>Наиболее важные </a:t>
            </a:r>
            <a:r>
              <a:rPr lang="ru-RU" sz="2900" b="1" dirty="0" smtClean="0">
                <a:solidFill>
                  <a:srgbClr val="0000FF"/>
                </a:solidFill>
              </a:rPr>
              <a:t>анионы</a:t>
            </a:r>
            <a:r>
              <a:rPr lang="ru-RU" sz="2900" dirty="0" smtClean="0"/>
              <a:t> — </a:t>
            </a:r>
            <a:r>
              <a:rPr lang="ru-RU" sz="2900" dirty="0" err="1" smtClean="0"/>
              <a:t>Cl</a:t>
            </a:r>
            <a:r>
              <a:rPr lang="ru-RU" sz="2900" baseline="30000" dirty="0" smtClean="0"/>
              <a:t>-</a:t>
            </a:r>
            <a:r>
              <a:rPr lang="ru-RU" sz="2900" dirty="0" smtClean="0"/>
              <a:t>, SO</a:t>
            </a:r>
            <a:r>
              <a:rPr lang="ru-RU" sz="2900" baseline="-25000" dirty="0" smtClean="0"/>
              <a:t>4</a:t>
            </a:r>
            <a:r>
              <a:rPr lang="ru-RU" sz="2900" baseline="30000" dirty="0" smtClean="0"/>
              <a:t>2-</a:t>
            </a:r>
            <a:r>
              <a:rPr lang="ru-RU" sz="2900" dirty="0" smtClean="0"/>
              <a:t>, HPO</a:t>
            </a:r>
            <a:r>
              <a:rPr lang="ru-RU" sz="2900" baseline="-25000" dirty="0" smtClean="0"/>
              <a:t>4</a:t>
            </a:r>
            <a:r>
              <a:rPr lang="ru-RU" sz="2900" baseline="30000" dirty="0" smtClean="0"/>
              <a:t>2-</a:t>
            </a:r>
            <a:r>
              <a:rPr lang="ru-RU" sz="2900" dirty="0" smtClean="0"/>
              <a:t>, H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PO</a:t>
            </a:r>
            <a:r>
              <a:rPr lang="ru-RU" sz="2900" baseline="-25000" dirty="0" smtClean="0"/>
              <a:t>4</a:t>
            </a:r>
            <a:r>
              <a:rPr lang="ru-RU" sz="2900" baseline="30000" dirty="0" smtClean="0"/>
              <a:t>-</a:t>
            </a:r>
            <a:r>
              <a:rPr lang="ru-RU" sz="2900" dirty="0" smtClean="0"/>
              <a:t>, HCO</a:t>
            </a:r>
            <a:r>
              <a:rPr lang="ru-RU" sz="2900" baseline="-25000" dirty="0" smtClean="0"/>
              <a:t>3</a:t>
            </a:r>
            <a:r>
              <a:rPr lang="ru-RU" sz="2900" baseline="30000" dirty="0" smtClean="0"/>
              <a:t>-</a:t>
            </a:r>
            <a:r>
              <a:rPr lang="ru-RU" sz="2900" dirty="0" smtClean="0"/>
              <a:t>, NO</a:t>
            </a:r>
            <a:r>
              <a:rPr lang="ru-RU" sz="2900" baseline="-25000" dirty="0" smtClean="0"/>
              <a:t>3</a:t>
            </a:r>
            <a:r>
              <a:rPr lang="ru-RU" sz="2900" baseline="30000" dirty="0" smtClean="0"/>
              <a:t>-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Существенным является не только </a:t>
            </a:r>
            <a:r>
              <a:rPr lang="ru-RU" sz="2900" b="1" i="1" dirty="0" smtClean="0"/>
              <a:t>концентрация</a:t>
            </a:r>
            <a:r>
              <a:rPr lang="ru-RU" sz="2900" dirty="0" smtClean="0"/>
              <a:t>, но и соотношение отдельных ионов в клетке. </a:t>
            </a:r>
          </a:p>
          <a:p>
            <a:r>
              <a:rPr lang="ru-RU" sz="2900" dirty="0" smtClean="0"/>
              <a:t>От </a:t>
            </a:r>
            <a:r>
              <a:rPr lang="ru-RU" sz="2900" i="1" dirty="0" smtClean="0"/>
              <a:t>концентрации</a:t>
            </a:r>
            <a:r>
              <a:rPr lang="ru-RU" sz="2900" dirty="0" smtClean="0"/>
              <a:t> солей в клетке зависят </a:t>
            </a:r>
            <a:r>
              <a:rPr lang="ru-RU" sz="2900" b="1" i="1" dirty="0" smtClean="0">
                <a:solidFill>
                  <a:srgbClr val="0000FF"/>
                </a:solidFill>
              </a:rPr>
              <a:t>буферные</a:t>
            </a:r>
            <a:r>
              <a:rPr lang="ru-RU" sz="2900" i="1" u="sng" dirty="0" smtClean="0"/>
              <a:t> </a:t>
            </a:r>
            <a:r>
              <a:rPr lang="ru-RU" sz="2900" b="1" i="1" dirty="0" smtClean="0"/>
              <a:t>свойства клетки</a:t>
            </a:r>
            <a:r>
              <a:rPr lang="ru-RU" sz="2900" i="1" dirty="0" smtClean="0"/>
              <a:t>.</a:t>
            </a:r>
          </a:p>
          <a:p>
            <a:endParaRPr lang="ru-RU" sz="2900" b="1" i="1" dirty="0" smtClean="0"/>
          </a:p>
          <a:p>
            <a:r>
              <a:rPr lang="ru-RU" sz="2900" b="1" dirty="0" err="1" smtClean="0">
                <a:solidFill>
                  <a:srgbClr val="0000FF"/>
                </a:solidFill>
              </a:rPr>
              <a:t>Буферность</a:t>
            </a:r>
            <a:r>
              <a:rPr lang="ru-RU" sz="2900" dirty="0" smtClean="0"/>
              <a:t> – способность клетки поддерживать слабощелочную реакцию своего содержимого (рН=7,2) на постоянном уровне.</a:t>
            </a:r>
          </a:p>
          <a:p>
            <a:r>
              <a:rPr lang="ru-RU" sz="2900" u="sng" dirty="0" smtClean="0"/>
              <a:t>Растворимые ионы </a:t>
            </a:r>
            <a:r>
              <a:rPr lang="ru-RU" sz="2900" dirty="0" smtClean="0"/>
              <a:t>избирательно </a:t>
            </a:r>
            <a:r>
              <a:rPr lang="ru-RU" sz="2900" dirty="0" smtClean="0">
                <a:solidFill>
                  <a:srgbClr val="0000FF"/>
                </a:solidFill>
              </a:rPr>
              <a:t>связывают</a:t>
            </a:r>
            <a:r>
              <a:rPr lang="ru-RU" sz="2900" dirty="0" smtClean="0"/>
              <a:t> избыточные ионы </a:t>
            </a:r>
            <a:r>
              <a:rPr lang="ru-RU" sz="2900" b="1" dirty="0" smtClean="0">
                <a:solidFill>
                  <a:srgbClr val="0000FF"/>
                </a:solidFill>
              </a:rPr>
              <a:t>Н</a:t>
            </a:r>
            <a:r>
              <a:rPr lang="ru-RU" sz="2900" b="1" baseline="30000" dirty="0" smtClean="0">
                <a:solidFill>
                  <a:srgbClr val="0000FF"/>
                </a:solidFill>
              </a:rPr>
              <a:t>+</a:t>
            </a:r>
            <a:r>
              <a:rPr lang="ru-RU" sz="2900" b="1" dirty="0" smtClean="0">
                <a:solidFill>
                  <a:srgbClr val="0000FF"/>
                </a:solidFill>
              </a:rPr>
              <a:t> </a:t>
            </a:r>
            <a:r>
              <a:rPr lang="ru-RU" sz="2900" dirty="0" smtClean="0"/>
              <a:t>и </a:t>
            </a:r>
            <a:r>
              <a:rPr lang="ru-RU" sz="2900" b="1" dirty="0" smtClean="0">
                <a:solidFill>
                  <a:srgbClr val="0000FF"/>
                </a:solidFill>
              </a:rPr>
              <a:t>ОН</a:t>
            </a:r>
            <a:r>
              <a:rPr lang="ru-RU" sz="2900" b="1" baseline="30000" dirty="0" smtClean="0">
                <a:solidFill>
                  <a:srgbClr val="0000FF"/>
                </a:solidFill>
              </a:rPr>
              <a:t>-</a:t>
            </a:r>
            <a:r>
              <a:rPr lang="ru-RU" sz="2900" baseline="30000" dirty="0" smtClean="0"/>
              <a:t> </a:t>
            </a:r>
            <a:r>
              <a:rPr lang="ru-RU" sz="2900" dirty="0" smtClean="0"/>
              <a:t>позволяют поддерживать </a:t>
            </a:r>
            <a:r>
              <a:rPr lang="ru-RU" sz="2900" dirty="0" err="1" smtClean="0"/>
              <a:t>рН</a:t>
            </a:r>
            <a:r>
              <a:rPr lang="ru-RU" sz="2900" dirty="0" smtClean="0"/>
              <a:t> на определенном уровне.</a:t>
            </a:r>
            <a:endParaRPr lang="ru-RU" sz="2900" dirty="0" smtClean="0">
              <a:solidFill>
                <a:srgbClr val="0000FF"/>
              </a:solidFill>
            </a:endParaRPr>
          </a:p>
          <a:p>
            <a:r>
              <a:rPr lang="ru-RU" sz="2900" b="1" dirty="0" smtClean="0">
                <a:solidFill>
                  <a:srgbClr val="0000FF"/>
                </a:solidFill>
              </a:rPr>
              <a:t>Внутри клетки </a:t>
            </a:r>
            <a:r>
              <a:rPr lang="ru-RU" sz="2900" dirty="0" err="1" smtClean="0"/>
              <a:t>буферность</a:t>
            </a:r>
            <a:r>
              <a:rPr lang="ru-RU" sz="2900" dirty="0" smtClean="0"/>
              <a:t> обеспечивается </a:t>
            </a:r>
            <a:r>
              <a:rPr lang="ru-RU" sz="2900" b="1" dirty="0" smtClean="0">
                <a:solidFill>
                  <a:srgbClr val="0000FF"/>
                </a:solidFill>
              </a:rPr>
              <a:t>анионами Н2РО4</a:t>
            </a:r>
            <a:r>
              <a:rPr lang="ru-RU" sz="2900" b="1" baseline="30000" dirty="0" smtClean="0">
                <a:solidFill>
                  <a:srgbClr val="0000FF"/>
                </a:solidFill>
              </a:rPr>
              <a:t>-</a:t>
            </a:r>
            <a:endParaRPr lang="ru-RU" sz="2900" b="1" dirty="0" smtClean="0">
              <a:solidFill>
                <a:srgbClr val="0000FF"/>
              </a:solidFill>
            </a:endParaRPr>
          </a:p>
          <a:p>
            <a:r>
              <a:rPr lang="ru-RU" sz="2900" dirty="0" smtClean="0"/>
              <a:t>Фосфатная система поддерживает </a:t>
            </a:r>
            <a:r>
              <a:rPr lang="ru-RU" sz="2900" dirty="0" err="1" smtClean="0"/>
              <a:t>рН</a:t>
            </a:r>
            <a:r>
              <a:rPr lang="ru-RU" sz="2900" dirty="0" smtClean="0"/>
              <a:t> в пределах 6,9-7,4.</a:t>
            </a:r>
          </a:p>
          <a:p>
            <a:r>
              <a:rPr lang="ru-RU" sz="2900" b="1" dirty="0" smtClean="0"/>
              <a:t>Во </a:t>
            </a:r>
            <a:r>
              <a:rPr lang="ru-RU" sz="2900" b="1" dirty="0" smtClean="0">
                <a:solidFill>
                  <a:srgbClr val="0000FF"/>
                </a:solidFill>
              </a:rPr>
              <a:t>внеклеточной жидкости </a:t>
            </a:r>
            <a:r>
              <a:rPr lang="ru-RU" sz="2900" dirty="0" smtClean="0"/>
              <a:t>и в </a:t>
            </a:r>
            <a:r>
              <a:rPr lang="ru-RU" sz="2900" b="1" dirty="0" smtClean="0">
                <a:solidFill>
                  <a:srgbClr val="0000FF"/>
                </a:solidFill>
              </a:rPr>
              <a:t>крови</a:t>
            </a:r>
            <a:r>
              <a:rPr lang="ru-RU" sz="2900" dirty="0" smtClean="0">
                <a:solidFill>
                  <a:srgbClr val="0000FF"/>
                </a:solidFill>
              </a:rPr>
              <a:t> </a:t>
            </a:r>
            <a:r>
              <a:rPr lang="ru-RU" sz="2900" dirty="0" smtClean="0"/>
              <a:t>роль буферных соединений играют </a:t>
            </a:r>
            <a:r>
              <a:rPr lang="ru-RU" sz="2900" b="1" dirty="0" smtClean="0">
                <a:solidFill>
                  <a:srgbClr val="0000FF"/>
                </a:solidFill>
              </a:rPr>
              <a:t>Н2СО3</a:t>
            </a:r>
            <a:r>
              <a:rPr lang="ru-RU" sz="2900" dirty="0" smtClean="0"/>
              <a:t> и </a:t>
            </a:r>
            <a:r>
              <a:rPr lang="ru-RU" sz="2900" b="1" dirty="0" smtClean="0">
                <a:solidFill>
                  <a:srgbClr val="0000FF"/>
                </a:solidFill>
              </a:rPr>
              <a:t>НСО3</a:t>
            </a:r>
            <a:r>
              <a:rPr lang="ru-RU" sz="2900" b="1" baseline="30000" dirty="0" smtClean="0">
                <a:solidFill>
                  <a:srgbClr val="0000FF"/>
                </a:solidFill>
              </a:rPr>
              <a:t>-</a:t>
            </a:r>
            <a:r>
              <a:rPr lang="ru-RU" sz="2900" b="1" dirty="0" smtClean="0"/>
              <a:t> </a:t>
            </a:r>
          </a:p>
          <a:p>
            <a:r>
              <a:rPr lang="ru-RU" sz="2900" dirty="0" smtClean="0"/>
              <a:t>Карбонатная буферная система поддерживает </a:t>
            </a:r>
            <a:r>
              <a:rPr lang="ru-RU" sz="2900" dirty="0" err="1" smtClean="0"/>
              <a:t>рН</a:t>
            </a:r>
            <a:r>
              <a:rPr lang="ru-RU" sz="2900" dirty="0" smtClean="0"/>
              <a:t> плазмы крови в пределах 7,4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7772400" cy="5255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Соляная  кислота </a:t>
            </a:r>
            <a:r>
              <a:rPr lang="ru-RU" dirty="0" smtClean="0"/>
              <a:t>входит в состав желудочного сока животных и человека, ускоряя процесс переваривания белков пищи. </a:t>
            </a:r>
          </a:p>
          <a:p>
            <a:r>
              <a:rPr lang="ru-RU" dirty="0" smtClean="0"/>
              <a:t>Остатки </a:t>
            </a:r>
            <a:r>
              <a:rPr lang="ru-RU" dirty="0" smtClean="0">
                <a:solidFill>
                  <a:srgbClr val="0000FF"/>
                </a:solidFill>
              </a:rPr>
              <a:t>серной кислоты </a:t>
            </a:r>
            <a:r>
              <a:rPr lang="ru-RU" dirty="0" smtClean="0"/>
              <a:t>способствуют выведению чужеродных веществ из организма.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Натриевые и калиевые соли азотистой и фосфорной кислот, кальциевая соль серной кислоты </a:t>
            </a:r>
            <a:r>
              <a:rPr lang="ru-RU" dirty="0" smtClean="0"/>
              <a:t>служат важными компонентами минерального питания растений, их вносят в почву в качестве удобрений.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Вода.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340768"/>
          <a:ext cx="8136904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Содержание  воды в разных клетках организма: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700808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387424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Особенности строения молекулы воды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775" y="836879"/>
            <a:ext cx="2835424" cy="1728025"/>
            <a:chOff x="643" y="862"/>
            <a:chExt cx="1968" cy="1778"/>
          </a:xfrm>
        </p:grpSpPr>
        <p:sp>
          <p:nvSpPr>
            <p:cNvPr id="218116" name="Oval 4"/>
            <p:cNvSpPr>
              <a:spLocks noChangeArrowheads="1"/>
            </p:cNvSpPr>
            <p:nvPr/>
          </p:nvSpPr>
          <p:spPr bwMode="auto">
            <a:xfrm>
              <a:off x="720" y="1296"/>
              <a:ext cx="672" cy="6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17" name="Oval 5"/>
            <p:cNvSpPr>
              <a:spLocks noChangeArrowheads="1"/>
            </p:cNvSpPr>
            <p:nvPr/>
          </p:nvSpPr>
          <p:spPr bwMode="auto">
            <a:xfrm>
              <a:off x="1728" y="1296"/>
              <a:ext cx="672" cy="6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18" name="Oval 6"/>
            <p:cNvSpPr>
              <a:spLocks noChangeArrowheads="1"/>
            </p:cNvSpPr>
            <p:nvPr/>
          </p:nvSpPr>
          <p:spPr bwMode="auto">
            <a:xfrm>
              <a:off x="1200" y="2112"/>
              <a:ext cx="720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19" name="Line 7"/>
            <p:cNvSpPr>
              <a:spLocks noChangeShapeType="1"/>
            </p:cNvSpPr>
            <p:nvPr/>
          </p:nvSpPr>
          <p:spPr bwMode="auto">
            <a:xfrm>
              <a:off x="1152" y="192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20" name="Line 8"/>
            <p:cNvSpPr>
              <a:spLocks noChangeShapeType="1"/>
            </p:cNvSpPr>
            <p:nvPr/>
          </p:nvSpPr>
          <p:spPr bwMode="auto">
            <a:xfrm flipV="1">
              <a:off x="1776" y="192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63" name="Text Box 9"/>
            <p:cNvSpPr txBox="1">
              <a:spLocks noChangeArrowheads="1"/>
            </p:cNvSpPr>
            <p:nvPr/>
          </p:nvSpPr>
          <p:spPr bwMode="auto">
            <a:xfrm>
              <a:off x="816" y="1488"/>
              <a:ext cx="38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effectLst/>
                </a:rPr>
                <a:t>Н+</a:t>
              </a:r>
            </a:p>
          </p:txBody>
        </p:sp>
        <p:sp>
          <p:nvSpPr>
            <p:cNvPr id="16464" name="Text Box 10"/>
            <p:cNvSpPr txBox="1">
              <a:spLocks noChangeArrowheads="1"/>
            </p:cNvSpPr>
            <p:nvPr/>
          </p:nvSpPr>
          <p:spPr bwMode="auto">
            <a:xfrm>
              <a:off x="1872" y="1488"/>
              <a:ext cx="38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effectLst/>
                </a:rPr>
                <a:t>Н+</a:t>
              </a:r>
            </a:p>
          </p:txBody>
        </p:sp>
        <p:sp>
          <p:nvSpPr>
            <p:cNvPr id="16465" name="Text Box 11"/>
            <p:cNvSpPr txBox="1">
              <a:spLocks noChangeArrowheads="1"/>
            </p:cNvSpPr>
            <p:nvPr/>
          </p:nvSpPr>
          <p:spPr bwMode="auto">
            <a:xfrm>
              <a:off x="1344" y="2208"/>
              <a:ext cx="43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effectLst/>
                </a:rPr>
                <a:t>О--</a:t>
              </a:r>
            </a:p>
          </p:txBody>
        </p:sp>
        <p:sp>
          <p:nvSpPr>
            <p:cNvPr id="16466" name="Text Box 12"/>
            <p:cNvSpPr txBox="1">
              <a:spLocks noChangeArrowheads="1"/>
            </p:cNvSpPr>
            <p:nvPr/>
          </p:nvSpPr>
          <p:spPr bwMode="auto">
            <a:xfrm>
              <a:off x="643" y="862"/>
              <a:ext cx="19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effectLst/>
                </a:rPr>
                <a:t>Строение молекулы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596336" y="908664"/>
            <a:ext cx="1056928" cy="1444725"/>
            <a:chOff x="3600" y="1089"/>
            <a:chExt cx="768" cy="1263"/>
          </a:xfrm>
        </p:grpSpPr>
        <p:sp>
          <p:nvSpPr>
            <p:cNvPr id="218126" name="Oval 14"/>
            <p:cNvSpPr>
              <a:spLocks noChangeArrowheads="1"/>
            </p:cNvSpPr>
            <p:nvPr/>
          </p:nvSpPr>
          <p:spPr bwMode="auto">
            <a:xfrm>
              <a:off x="3792" y="1392"/>
              <a:ext cx="384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55" name="Text Box 15"/>
            <p:cNvSpPr txBox="1">
              <a:spLocks noChangeArrowheads="1"/>
            </p:cNvSpPr>
            <p:nvPr/>
          </p:nvSpPr>
          <p:spPr bwMode="auto">
            <a:xfrm>
              <a:off x="3840" y="1296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dirty="0">
                  <a:effectLst/>
                </a:rPr>
                <a:t>+</a:t>
              </a:r>
            </a:p>
          </p:txBody>
        </p:sp>
        <p:sp>
          <p:nvSpPr>
            <p:cNvPr id="16456" name="Text Box 16"/>
            <p:cNvSpPr txBox="1">
              <a:spLocks noChangeArrowheads="1"/>
            </p:cNvSpPr>
            <p:nvPr/>
          </p:nvSpPr>
          <p:spPr bwMode="auto">
            <a:xfrm>
              <a:off x="3862" y="1844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 dirty="0">
                  <a:effectLst/>
                </a:rPr>
                <a:t>-</a:t>
              </a:r>
            </a:p>
          </p:txBody>
        </p:sp>
        <p:sp>
          <p:nvSpPr>
            <p:cNvPr id="16457" name="Text Box 17"/>
            <p:cNvSpPr txBox="1">
              <a:spLocks noChangeArrowheads="1"/>
            </p:cNvSpPr>
            <p:nvPr/>
          </p:nvSpPr>
          <p:spPr bwMode="auto">
            <a:xfrm>
              <a:off x="3600" y="1089"/>
              <a:ext cx="7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effectLst/>
                </a:rPr>
                <a:t>диполь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339752" y="1772816"/>
            <a:ext cx="5544715" cy="2448667"/>
            <a:chOff x="1248" y="1421"/>
            <a:chExt cx="4080" cy="2659"/>
          </a:xfrm>
        </p:grpSpPr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>
              <a:off x="1747" y="1421"/>
              <a:ext cx="25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>
                  <a:effectLst/>
                </a:rPr>
                <a:t>Образование водородной связи</a:t>
              </a: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248" y="2352"/>
              <a:ext cx="1296" cy="960"/>
              <a:chOff x="384" y="2784"/>
              <a:chExt cx="1296" cy="960"/>
            </a:xfrm>
          </p:grpSpPr>
          <p:sp>
            <p:nvSpPr>
              <p:cNvPr id="16443" name="Text Box 21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>
                    <a:effectLst/>
                  </a:rPr>
                  <a:t>- -</a:t>
                </a:r>
              </a:p>
            </p:txBody>
          </p:sp>
          <p:sp>
            <p:nvSpPr>
              <p:cNvPr id="218134" name="Oval 22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35" name="Oval 23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36" name="Oval 24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37" name="Line 25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38" name="Line 26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49" name="Text Box 27"/>
              <p:cNvSpPr txBox="1">
                <a:spLocks noChangeArrowheads="1"/>
              </p:cNvSpPr>
              <p:nvPr/>
            </p:nvSpPr>
            <p:spPr bwMode="auto">
              <a:xfrm>
                <a:off x="624" y="288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50" name="Text Box 28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51" name="Text Box 29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16452" name="Text Box 30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  <p:sp>
            <p:nvSpPr>
              <p:cNvPr id="16453" name="Text Box 31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024" y="3120"/>
              <a:ext cx="1296" cy="960"/>
              <a:chOff x="384" y="2784"/>
              <a:chExt cx="1296" cy="960"/>
            </a:xfrm>
          </p:grpSpPr>
          <p:sp>
            <p:nvSpPr>
              <p:cNvPr id="16432" name="Text Box 33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- -</a:t>
                </a:r>
              </a:p>
            </p:txBody>
          </p:sp>
          <p:sp>
            <p:nvSpPr>
              <p:cNvPr id="218146" name="Oval 34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47" name="Oval 35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48" name="Oval 36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49" name="Line 37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50" name="Line 38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8" name="Text Box 39"/>
              <p:cNvSpPr txBox="1">
                <a:spLocks noChangeArrowheads="1"/>
              </p:cNvSpPr>
              <p:nvPr/>
            </p:nvSpPr>
            <p:spPr bwMode="auto">
              <a:xfrm>
                <a:off x="624" y="288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39" name="Text Box 40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40" name="Text Box 41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16441" name="Text Box 42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  <p:sp>
            <p:nvSpPr>
              <p:cNvPr id="16442" name="Text Box 43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496" y="2064"/>
              <a:ext cx="1296" cy="960"/>
              <a:chOff x="384" y="2784"/>
              <a:chExt cx="1296" cy="960"/>
            </a:xfrm>
          </p:grpSpPr>
          <p:sp>
            <p:nvSpPr>
              <p:cNvPr id="16421" name="Text Box 45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- -</a:t>
                </a:r>
              </a:p>
            </p:txBody>
          </p:sp>
          <p:sp>
            <p:nvSpPr>
              <p:cNvPr id="218158" name="Oval 46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59" name="Oval 47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60" name="Oval 48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61" name="Line 49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62" name="Line 50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27" name="Text Box 51"/>
              <p:cNvSpPr txBox="1">
                <a:spLocks noChangeArrowheads="1"/>
              </p:cNvSpPr>
              <p:nvPr/>
            </p:nvSpPr>
            <p:spPr bwMode="auto">
              <a:xfrm>
                <a:off x="624" y="288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28" name="Text Box 52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29" name="Text Box 53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16430" name="Text Box 54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  <p:sp>
            <p:nvSpPr>
              <p:cNvPr id="16431" name="Text Box 55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3961" y="2237"/>
              <a:ext cx="1367" cy="1027"/>
              <a:chOff x="313" y="2717"/>
              <a:chExt cx="1367" cy="1027"/>
            </a:xfrm>
          </p:grpSpPr>
          <p:sp>
            <p:nvSpPr>
              <p:cNvPr id="16410" name="Text Box 57"/>
              <p:cNvSpPr txBox="1">
                <a:spLocks noChangeArrowheads="1"/>
              </p:cNvSpPr>
              <p:nvPr/>
            </p:nvSpPr>
            <p:spPr bwMode="auto">
              <a:xfrm>
                <a:off x="1344" y="302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- -</a:t>
                </a:r>
              </a:p>
            </p:txBody>
          </p:sp>
          <p:sp>
            <p:nvSpPr>
              <p:cNvPr id="218170" name="Oval 58"/>
              <p:cNvSpPr>
                <a:spLocks noChangeArrowheads="1"/>
              </p:cNvSpPr>
              <p:nvPr/>
            </p:nvSpPr>
            <p:spPr bwMode="auto">
              <a:xfrm>
                <a:off x="1056" y="312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71" name="Oval 59"/>
              <p:cNvSpPr>
                <a:spLocks noChangeArrowheads="1"/>
              </p:cNvSpPr>
              <p:nvPr/>
            </p:nvSpPr>
            <p:spPr bwMode="auto">
              <a:xfrm>
                <a:off x="448" y="2852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72" name="Oval 60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73" name="Line 61"/>
              <p:cNvSpPr>
                <a:spLocks noChangeShapeType="1"/>
              </p:cNvSpPr>
              <p:nvPr/>
            </p:nvSpPr>
            <p:spPr bwMode="auto">
              <a:xfrm flipV="1">
                <a:off x="864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8174" name="Line 62"/>
              <p:cNvSpPr>
                <a:spLocks noChangeShapeType="1"/>
              </p:cNvSpPr>
              <p:nvPr/>
            </p:nvSpPr>
            <p:spPr bwMode="auto">
              <a:xfrm>
                <a:off x="853" y="3077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16" name="Text Box 63"/>
              <p:cNvSpPr txBox="1">
                <a:spLocks noChangeArrowheads="1"/>
              </p:cNvSpPr>
              <p:nvPr/>
            </p:nvSpPr>
            <p:spPr bwMode="auto">
              <a:xfrm>
                <a:off x="538" y="285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17" name="Text Box 64"/>
              <p:cNvSpPr txBox="1">
                <a:spLocks noChangeArrowheads="1"/>
              </p:cNvSpPr>
              <p:nvPr/>
            </p:nvSpPr>
            <p:spPr bwMode="auto">
              <a:xfrm>
                <a:off x="624" y="340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Н</a:t>
                </a:r>
              </a:p>
            </p:txBody>
          </p:sp>
          <p:sp>
            <p:nvSpPr>
              <p:cNvPr id="16418" name="Text Box 65"/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О</a:t>
                </a:r>
              </a:p>
            </p:txBody>
          </p:sp>
          <p:sp>
            <p:nvSpPr>
              <p:cNvPr id="16419" name="Text Box 66"/>
              <p:cNvSpPr txBox="1">
                <a:spLocks noChangeArrowheads="1"/>
              </p:cNvSpPr>
              <p:nvPr/>
            </p:nvSpPr>
            <p:spPr bwMode="auto">
              <a:xfrm>
                <a:off x="313" y="2717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>
                    <a:effectLst/>
                  </a:rPr>
                  <a:t>+</a:t>
                </a:r>
              </a:p>
            </p:txBody>
          </p:sp>
          <p:sp>
            <p:nvSpPr>
              <p:cNvPr id="16420" name="Text Box 67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effectLst/>
                  </a:rPr>
                  <a:t>+</a:t>
                </a:r>
              </a:p>
            </p:txBody>
          </p:sp>
        </p:grpSp>
        <p:sp>
          <p:nvSpPr>
            <p:cNvPr id="218181" name="Line 69"/>
            <p:cNvSpPr>
              <a:spLocks noChangeShapeType="1"/>
            </p:cNvSpPr>
            <p:nvPr/>
          </p:nvSpPr>
          <p:spPr bwMode="auto">
            <a:xfrm>
              <a:off x="2400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82" name="Line 70"/>
            <p:cNvSpPr>
              <a:spLocks noChangeShapeType="1"/>
            </p:cNvSpPr>
            <p:nvPr/>
          </p:nvSpPr>
          <p:spPr bwMode="auto">
            <a:xfrm>
              <a:off x="2496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83" name="Line 71"/>
            <p:cNvSpPr>
              <a:spLocks noChangeShapeType="1"/>
            </p:cNvSpPr>
            <p:nvPr/>
          </p:nvSpPr>
          <p:spPr bwMode="auto">
            <a:xfrm>
              <a:off x="2592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86" name="Line 74"/>
            <p:cNvSpPr>
              <a:spLocks noChangeShapeType="1"/>
            </p:cNvSpPr>
            <p:nvPr/>
          </p:nvSpPr>
          <p:spPr bwMode="auto">
            <a:xfrm>
              <a:off x="3744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87" name="Line 75"/>
            <p:cNvSpPr>
              <a:spLocks noChangeShapeType="1"/>
            </p:cNvSpPr>
            <p:nvPr/>
          </p:nvSpPr>
          <p:spPr bwMode="auto">
            <a:xfrm>
              <a:off x="3840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88" name="Line 76"/>
            <p:cNvSpPr>
              <a:spLocks noChangeShapeType="1"/>
            </p:cNvSpPr>
            <p:nvPr/>
          </p:nvSpPr>
          <p:spPr bwMode="auto">
            <a:xfrm>
              <a:off x="3936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92" name="Line 80"/>
            <p:cNvSpPr>
              <a:spLocks noChangeShapeType="1"/>
            </p:cNvSpPr>
            <p:nvPr/>
          </p:nvSpPr>
          <p:spPr bwMode="auto">
            <a:xfrm>
              <a:off x="3264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93" name="Line 81"/>
            <p:cNvSpPr>
              <a:spLocks noChangeShapeType="1"/>
            </p:cNvSpPr>
            <p:nvPr/>
          </p:nvSpPr>
          <p:spPr bwMode="auto">
            <a:xfrm>
              <a:off x="3264" y="29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194" name="Line 82"/>
            <p:cNvSpPr>
              <a:spLocks noChangeShapeType="1"/>
            </p:cNvSpPr>
            <p:nvPr/>
          </p:nvSpPr>
          <p:spPr bwMode="auto">
            <a:xfrm>
              <a:off x="3264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6156176" y="3501008"/>
            <a:ext cx="21431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" name="Line 74"/>
          <p:cNvSpPr>
            <a:spLocks noChangeShapeType="1"/>
          </p:cNvSpPr>
          <p:nvPr/>
        </p:nvSpPr>
        <p:spPr bwMode="auto">
          <a:xfrm>
            <a:off x="6300192" y="3356992"/>
            <a:ext cx="21431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74"/>
          <p:cNvSpPr>
            <a:spLocks noChangeShapeType="1"/>
          </p:cNvSpPr>
          <p:nvPr/>
        </p:nvSpPr>
        <p:spPr bwMode="auto">
          <a:xfrm>
            <a:off x="6228184" y="3429000"/>
            <a:ext cx="21431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95536" y="436510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Вода</a:t>
            </a:r>
            <a:r>
              <a:rPr lang="ru-RU" dirty="0" smtClean="0"/>
              <a:t> — преобладающее вещество всех живых организмов. </a:t>
            </a:r>
          </a:p>
          <a:p>
            <a:r>
              <a:rPr lang="ru-RU" dirty="0" smtClean="0"/>
              <a:t>Она обладает уникальными свойствами благодаря особенностям строения: </a:t>
            </a:r>
            <a:r>
              <a:rPr lang="ru-RU" b="1" dirty="0" smtClean="0">
                <a:solidFill>
                  <a:srgbClr val="0000FF"/>
                </a:solidFill>
              </a:rPr>
              <a:t>молекулы воды имеют форму диполя и между ними образуются водородные связи. </a:t>
            </a:r>
          </a:p>
          <a:p>
            <a:r>
              <a:rPr lang="ru-RU" dirty="0" smtClean="0"/>
              <a:t>Среднее содержание воды в клетках большинства живых организмов составляет </a:t>
            </a:r>
            <a:r>
              <a:rPr lang="ru-RU" b="1" dirty="0" smtClean="0">
                <a:solidFill>
                  <a:srgbClr val="0000FF"/>
                </a:solidFill>
              </a:rPr>
              <a:t>около 70%.</a:t>
            </a:r>
          </a:p>
          <a:p>
            <a:r>
              <a:rPr lang="ru-RU" dirty="0" smtClean="0"/>
              <a:t> Вода в клетке присутствует в двух формах: </a:t>
            </a:r>
            <a:r>
              <a:rPr lang="ru-RU" b="1" i="1" dirty="0" smtClean="0">
                <a:solidFill>
                  <a:srgbClr val="0000FF"/>
                </a:solidFill>
              </a:rPr>
              <a:t>свободной</a:t>
            </a:r>
            <a:r>
              <a:rPr lang="ru-RU" dirty="0" smtClean="0"/>
              <a:t> (95% всей воды клетки) и </a:t>
            </a:r>
            <a:r>
              <a:rPr lang="ru-RU" b="1" i="1" dirty="0" smtClean="0">
                <a:solidFill>
                  <a:srgbClr val="0000FF"/>
                </a:solidFill>
              </a:rPr>
              <a:t>связанной</a:t>
            </a:r>
            <a:r>
              <a:rPr lang="ru-RU" dirty="0" smtClean="0"/>
              <a:t> (4–5% связаны с белками). 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260648"/>
          <a:ext cx="8496944" cy="655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737"/>
                <a:gridCol w="6519207"/>
              </a:tblGrid>
              <a:tr h="712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Функции воды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458778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Вода как растворитель</a:t>
                      </a:r>
                      <a:endParaRPr lang="ru-RU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Вода является лучшим из известных растворителей, в ней растворяется больше веществ, чем в любой другой жидкости. Многие химические реакции в клетке являются </a:t>
                      </a: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ионными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поэтому протекают только в водной среде. Молекулы воды </a:t>
                      </a:r>
                      <a:r>
                        <a:rPr kumimoji="0" lang="ru-RU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полярны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поэтому вещества, молекулы которых также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полярны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хорошо растворяются в воде, а вещества, молекулы которых не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полярны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нерастворяются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(плохо растворяются) в воде. Вещества, растворяющиеся в воде, называются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гидрофильными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(спирты, сахара, альдегиды, аминокислоты),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нерастворяющиеся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— </a:t>
                      </a:r>
                      <a:r>
                        <a:rPr kumimoji="0" lang="ru-RU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гидрофобными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(жирные кислоты, целлюлоза).</a:t>
                      </a:r>
                      <a:endParaRPr lang="ru-RU" dirty="0"/>
                    </a:p>
                  </a:txBody>
                  <a:tcPr/>
                </a:tc>
              </a:tr>
              <a:tr h="822307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0000FF"/>
                          </a:solidFill>
                        </a:rPr>
                        <a:t>Вода как реагент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Вода участвует во многих химических реакциях: реакциях </a:t>
                      </a:r>
                      <a:r>
                        <a:rPr lang="ru-RU" b="1" dirty="0"/>
                        <a:t>гидролиза</a:t>
                      </a:r>
                      <a:r>
                        <a:rPr lang="ru-RU" dirty="0"/>
                        <a:t>, </a:t>
                      </a:r>
                      <a:r>
                        <a:rPr lang="ru-RU" b="1" dirty="0"/>
                        <a:t>полимеризации</a:t>
                      </a:r>
                      <a:r>
                        <a:rPr lang="ru-RU" dirty="0"/>
                        <a:t>, в процессе </a:t>
                      </a:r>
                      <a:r>
                        <a:rPr lang="ru-RU" b="1" dirty="0"/>
                        <a:t>фотосинтеза</a:t>
                      </a:r>
                      <a:r>
                        <a:rPr lang="ru-RU" dirty="0"/>
                        <a:t> и т. д.</a:t>
                      </a:r>
                    </a:p>
                  </a:txBody>
                  <a:tcPr marL="95250" marR="95250" marT="95250" marB="95250"/>
                </a:tc>
              </a:tr>
              <a:tr h="1127494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0000FF"/>
                          </a:solidFill>
                        </a:rPr>
                        <a:t>Транспортная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Передвижение</a:t>
                      </a:r>
                      <a:r>
                        <a:rPr lang="ru-RU" dirty="0"/>
                        <a:t> по </a:t>
                      </a:r>
                      <a:r>
                        <a:rPr lang="ru-RU" b="0" dirty="0"/>
                        <a:t>организму</a:t>
                      </a:r>
                      <a:r>
                        <a:rPr lang="ru-RU" dirty="0"/>
                        <a:t> вместе с водой растворённых в ней веществ к различным его частям и </a:t>
                      </a:r>
                      <a:r>
                        <a:rPr lang="ru-RU" b="1" dirty="0"/>
                        <a:t>выведение</a:t>
                      </a:r>
                      <a:r>
                        <a:rPr lang="ru-RU" dirty="0"/>
                        <a:t> ненужных продуктов из организма</a:t>
                      </a:r>
                      <a:r>
                        <a:rPr lang="ru-RU" dirty="0" smtClean="0"/>
                        <a:t>.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0" dirty="0" smtClean="0"/>
                        <a:t>Вследствие  слабости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водородных связей </a:t>
                      </a:r>
                      <a:r>
                        <a:rPr lang="ru-RU" sz="1800" b="0" dirty="0" smtClean="0"/>
                        <a:t>возможно проявление 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осмоса</a:t>
                      </a:r>
                    </a:p>
                    <a:p>
                      <a:pPr fontAlgn="t"/>
                      <a:endParaRPr lang="ru-RU" dirty="0"/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0468" t="22978" r="20470" b="23230"/>
          <a:stretch>
            <a:fillRect/>
          </a:stretch>
        </p:blipFill>
        <p:spPr bwMode="auto">
          <a:xfrm rot="5400000">
            <a:off x="497825" y="5846991"/>
            <a:ext cx="864096" cy="6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 l="49705"/>
          <a:stretch>
            <a:fillRect/>
          </a:stretch>
        </p:blipFill>
        <p:spPr bwMode="auto">
          <a:xfrm>
            <a:off x="1475656" y="5733256"/>
            <a:ext cx="66304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404664"/>
          <a:ext cx="8424936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0465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Функции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0000FF"/>
                          </a:solidFill>
                        </a:rPr>
                        <a:t>Вода как </a:t>
                      </a:r>
                      <a:r>
                        <a:rPr lang="ru-RU" b="1" dirty="0" err="1">
                          <a:solidFill>
                            <a:srgbClr val="0000FF"/>
                          </a:solidFill>
                        </a:rPr>
                        <a:t>термостабилизатор</a:t>
                      </a:r>
                      <a:r>
                        <a:rPr lang="ru-RU" b="1" dirty="0">
                          <a:solidFill>
                            <a:srgbClr val="0000FF"/>
                          </a:solidFill>
                        </a:rPr>
                        <a:t> и терморегулятор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Эта функция обусловлена такими свойствами воды, как </a:t>
                      </a:r>
                      <a:r>
                        <a:rPr lang="ru-RU" b="1" dirty="0"/>
                        <a:t>высокая теплоёмкость </a:t>
                      </a:r>
                      <a:r>
                        <a:rPr lang="ru-RU" dirty="0"/>
                        <a:t>(благодаря наличию водородных связей): </a:t>
                      </a:r>
                      <a:r>
                        <a:rPr lang="ru-RU" dirty="0">
                          <a:solidFill>
                            <a:srgbClr val="0000FF"/>
                          </a:solidFill>
                        </a:rPr>
                        <a:t>смягчает влияние на организм значительных перепадов температуры в окружающей среде</a:t>
                      </a:r>
                      <a:r>
                        <a:rPr lang="ru-RU" dirty="0"/>
                        <a:t>; </a:t>
                      </a:r>
                      <a:r>
                        <a:rPr lang="ru-RU" b="1" dirty="0"/>
                        <a:t>высокая теплопроводность </a:t>
                      </a:r>
                      <a:r>
                        <a:rPr lang="ru-RU" dirty="0"/>
                        <a:t>(вследствие небольших размеров молекул) позволяет организму </a:t>
                      </a:r>
                      <a:r>
                        <a:rPr lang="ru-RU" dirty="0">
                          <a:solidFill>
                            <a:srgbClr val="0000FF"/>
                          </a:solidFill>
                        </a:rPr>
                        <a:t>поддерживать одинаковую температуру во всем его объёме;</a:t>
                      </a:r>
                      <a:r>
                        <a:rPr lang="ru-RU" dirty="0"/>
                        <a:t> </a:t>
                      </a:r>
                      <a:r>
                        <a:rPr lang="ru-RU" b="1" dirty="0"/>
                        <a:t>высокая теплота испарения</a:t>
                      </a:r>
                      <a:r>
                        <a:rPr lang="ru-RU" dirty="0"/>
                        <a:t> (благодаря наличию водородных связей): </a:t>
                      </a:r>
                      <a:r>
                        <a:rPr lang="ru-RU" dirty="0">
                          <a:solidFill>
                            <a:srgbClr val="0000FF"/>
                          </a:solidFill>
                        </a:rPr>
                        <a:t>вода используется для охлаждения организма</a:t>
                      </a:r>
                      <a:r>
                        <a:rPr lang="ru-RU" dirty="0"/>
                        <a:t> при потоотделении у млекопитающих и транспирации у растений.</a:t>
                      </a:r>
                    </a:p>
                  </a:txBody>
                  <a:tcPr marL="95250" marR="95250" marT="95250" marB="9525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0000FF"/>
                          </a:solidFill>
                        </a:rPr>
                        <a:t>Структурная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Цитоплазма клеток содержит обычно от 60 до 95% воды, и именно она придаёт клеткам их </a:t>
                      </a:r>
                      <a:r>
                        <a:rPr lang="ru-RU" b="0" dirty="0">
                          <a:solidFill>
                            <a:srgbClr val="0000FF"/>
                          </a:solidFill>
                        </a:rPr>
                        <a:t>нормальную форму</a:t>
                      </a:r>
                      <a:r>
                        <a:rPr lang="ru-RU" dirty="0"/>
                        <a:t>. У растений вода поддерживает </a:t>
                      </a:r>
                      <a:r>
                        <a:rPr lang="ru-RU" b="0" dirty="0">
                          <a:solidFill>
                            <a:srgbClr val="0000FF"/>
                          </a:solidFill>
                        </a:rPr>
                        <a:t>тургор</a:t>
                      </a:r>
                      <a:r>
                        <a:rPr lang="ru-RU" dirty="0"/>
                        <a:t> (упругость эндоплазматической мембраны), у некоторых животных служит </a:t>
                      </a:r>
                      <a:r>
                        <a:rPr lang="ru-RU" b="0" dirty="0">
                          <a:solidFill>
                            <a:srgbClr val="0000FF"/>
                          </a:solidFill>
                        </a:rPr>
                        <a:t>гидростатическим скелетом</a:t>
                      </a:r>
                      <a:r>
                        <a:rPr lang="ru-RU" dirty="0"/>
                        <a:t> (медузы, круглые черви). Это возможно благодаря такому свойству воды, как полная </a:t>
                      </a:r>
                      <a:r>
                        <a:rPr lang="ru-RU" b="1" dirty="0" err="1"/>
                        <a:t>несжимаемость</a:t>
                      </a:r>
                      <a:r>
                        <a:rPr lang="ru-RU" dirty="0"/>
                        <a:t>.</a:t>
                      </a: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29921" t="51563" r="31094" b="13785"/>
          <a:stretch>
            <a:fillRect/>
          </a:stretch>
        </p:blipFill>
        <p:spPr bwMode="auto">
          <a:xfrm>
            <a:off x="1187624" y="4437112"/>
            <a:ext cx="1008112" cy="63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29922" t="28389" r="32291" b="30730"/>
          <a:stretch>
            <a:fillRect/>
          </a:stretch>
        </p:blipFill>
        <p:spPr bwMode="auto">
          <a:xfrm>
            <a:off x="1187624" y="5229200"/>
            <a:ext cx="936104" cy="100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96944" cy="3816424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Способность молекул воды «слипаться» друг с другом благодаря водородным связям получила название </a:t>
            </a:r>
            <a:r>
              <a:rPr lang="ru-RU" sz="3800" b="1" dirty="0" err="1" smtClean="0">
                <a:solidFill>
                  <a:srgbClr val="FF0000"/>
                </a:solidFill>
              </a:rPr>
              <a:t>когезии</a:t>
            </a:r>
            <a:r>
              <a:rPr lang="ru-RU" sz="3800" dirty="0" smtClean="0"/>
              <a:t>. </a:t>
            </a:r>
          </a:p>
          <a:p>
            <a:r>
              <a:rPr lang="ru-RU" sz="3800" dirty="0" smtClean="0"/>
              <a:t>Способность воды «слипаться» с другими веществами называется </a:t>
            </a:r>
            <a:r>
              <a:rPr lang="ru-RU" sz="3800" b="1" dirty="0" smtClean="0">
                <a:solidFill>
                  <a:srgbClr val="FF0000"/>
                </a:solidFill>
              </a:rPr>
              <a:t>адгезией</a:t>
            </a:r>
            <a:r>
              <a:rPr lang="ru-RU" sz="3800" dirty="0" smtClean="0"/>
              <a:t>.</a:t>
            </a:r>
          </a:p>
          <a:p>
            <a:r>
              <a:rPr lang="ru-RU" sz="3800" dirty="0" smtClean="0"/>
              <a:t> Именно адгезией объясняются </a:t>
            </a:r>
            <a:r>
              <a:rPr lang="ru-RU" sz="3800" b="1" dirty="0" smtClean="0">
                <a:solidFill>
                  <a:srgbClr val="0066FF"/>
                </a:solidFill>
              </a:rPr>
              <a:t>капиллярные свойства воды </a:t>
            </a:r>
            <a:r>
              <a:rPr lang="ru-RU" sz="3800" dirty="0" smtClean="0"/>
              <a:t>– ее способность подниматься по тонкой трубке.</a:t>
            </a:r>
          </a:p>
          <a:p>
            <a:r>
              <a:rPr lang="ru-RU" sz="3800" b="1" dirty="0" smtClean="0">
                <a:solidFill>
                  <a:srgbClr val="FF0000"/>
                </a:solidFill>
              </a:rPr>
              <a:t>Поверхностное  натяжение </a:t>
            </a:r>
            <a:r>
              <a:rPr lang="ru-RU" sz="3800" dirty="0" smtClean="0"/>
              <a:t>определяется силами межмолекулярного сцепления, небольшие предметы со средней плотностью большей плотности жидкости способны «плавать» на поверхности жидкости, так как их вес оказывается уравновешенным силой поверхностного натяжения.</a:t>
            </a:r>
          </a:p>
          <a:p>
            <a:r>
              <a:rPr lang="ru-RU" sz="3800" dirty="0" smtClean="0"/>
              <a:t> некоторые  насекомые (например, водомерки) способны передвигаться по воде, удерживаясь на её поверхности за счёт сил поверхностного натяжения.</a:t>
            </a:r>
          </a:p>
          <a:p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12976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Большое поверхностное натяжение, </a:t>
            </a:r>
            <a:r>
              <a:rPr lang="ru-RU" b="1" dirty="0" err="1" smtClean="0">
                <a:solidFill>
                  <a:srgbClr val="0000FF"/>
                </a:solidFill>
              </a:rPr>
              <a:t>когезия</a:t>
            </a:r>
            <a:r>
              <a:rPr lang="ru-RU" b="1" dirty="0" smtClean="0">
                <a:solidFill>
                  <a:srgbClr val="0000FF"/>
                </a:solidFill>
              </a:rPr>
              <a:t> и адгезия обеспечивают:</a:t>
            </a:r>
          </a:p>
          <a:p>
            <a:r>
              <a:rPr lang="ru-RU" b="1" dirty="0" smtClean="0"/>
              <a:t>       а) физические свойства клетки</a:t>
            </a:r>
          </a:p>
          <a:p>
            <a:r>
              <a:rPr lang="ru-RU" b="1" dirty="0" smtClean="0"/>
              <a:t>       б) передвижение воды вверх по стеблям растений </a:t>
            </a:r>
          </a:p>
          <a:p>
            <a:r>
              <a:rPr lang="ru-RU" b="1" dirty="0" smtClean="0"/>
              <a:t>       в) подъем влаги по почвенным порам</a:t>
            </a:r>
          </a:p>
          <a:p>
            <a:r>
              <a:rPr lang="ru-RU" b="1" dirty="0" smtClean="0"/>
              <a:t>       г) удержание на поверхности мелких организмов </a:t>
            </a:r>
          </a:p>
        </p:txBody>
      </p:sp>
      <p:pic>
        <p:nvPicPr>
          <p:cNvPr id="5" name="Picture 2" descr="http://photoshtab.ru/wp-content/content/animals/basiliscu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2088232" cy="1391285"/>
          </a:xfrm>
          <a:prstGeom prst="rect">
            <a:avLst/>
          </a:prstGeom>
          <a:noFill/>
        </p:spPr>
      </p:pic>
      <p:pic>
        <p:nvPicPr>
          <p:cNvPr id="6" name="Picture 4" descr="https://ru3.anyfad.com/items/t1@cb068f59-dba3-4271-8394-cb7212f7fa06/begushhaya-po-vode-yashhe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2684114" cy="1368152"/>
          </a:xfrm>
          <a:prstGeom prst="rect">
            <a:avLst/>
          </a:prstGeom>
          <a:noFill/>
        </p:spPr>
      </p:pic>
      <p:pic>
        <p:nvPicPr>
          <p:cNvPr id="7" name="Picture 6" descr="https://ds04.infourok.ru/uploads/ex/0b85/0006398c-f14fd4d2/hello_html_39dde5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41168"/>
            <a:ext cx="2292007" cy="1368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04248" y="6309320"/>
            <a:ext cx="1244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Водомерка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6309320"/>
            <a:ext cx="207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Молодые василиски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4104456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При замерзании вода расширяется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5076056" cy="194421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1400" b="1" dirty="0" smtClean="0"/>
              <a:t>       </a:t>
            </a:r>
            <a:r>
              <a:rPr lang="ru-RU" sz="1600" dirty="0" smtClean="0"/>
              <a:t>При переходе в твёрдое состояние молекулы воды упорядочиваются, при этом объёмы пустот между молекулами увеличиваются, и общая </a:t>
            </a:r>
            <a:r>
              <a:rPr lang="ru-RU" sz="1600" b="1" dirty="0" smtClean="0"/>
              <a:t>плотность воды падает</a:t>
            </a:r>
            <a:r>
              <a:rPr lang="ru-RU" sz="1600" dirty="0" smtClean="0"/>
              <a:t>, что и объясняет </a:t>
            </a:r>
            <a:r>
              <a:rPr lang="ru-RU" sz="1600" b="1" dirty="0" smtClean="0">
                <a:solidFill>
                  <a:srgbClr val="0000FF"/>
                </a:solidFill>
              </a:rPr>
              <a:t>меньшую плотность (больший объём) воды в фазе льда.</a:t>
            </a:r>
          </a:p>
          <a:p>
            <a:pPr eaLnBrk="1" hangingPunct="1">
              <a:buNone/>
              <a:defRPr/>
            </a:pPr>
            <a:r>
              <a:rPr lang="ru-RU" sz="1600" b="1" dirty="0" smtClean="0"/>
              <a:t>      Лед  легче воды</a:t>
            </a:r>
            <a:r>
              <a:rPr lang="ru-RU" sz="1600" dirty="0" smtClean="0"/>
              <a:t>, он образуется на поверхности водоемов и выполняет </a:t>
            </a:r>
            <a:r>
              <a:rPr lang="ru-RU" sz="1600" b="1" dirty="0" smtClean="0">
                <a:solidFill>
                  <a:srgbClr val="FF0000"/>
                </a:solidFill>
              </a:rPr>
              <a:t>функцию теплоизоляции </a:t>
            </a:r>
            <a:r>
              <a:rPr lang="ru-RU" sz="1600" b="1" dirty="0" smtClean="0"/>
              <a:t>– защищает от холода находящиеся в воде организмы</a:t>
            </a:r>
            <a:r>
              <a:rPr lang="ru-RU" sz="1600" dirty="0" smtClean="0"/>
              <a:t>.</a:t>
            </a:r>
          </a:p>
        </p:txBody>
      </p:sp>
      <p:pic>
        <p:nvPicPr>
          <p:cNvPr id="11266" name="Picture 2" descr="https://photographers.ua/thumbnails/pictures/38361/800x_dsc1895-kopiya-luchshiy2-temnee-bez-shuma64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528392" cy="2060848"/>
          </a:xfrm>
          <a:prstGeom prst="rect">
            <a:avLst/>
          </a:prstGeom>
          <a:noFill/>
        </p:spPr>
      </p:pic>
      <p:pic>
        <p:nvPicPr>
          <p:cNvPr id="11268" name="Picture 4" descr="https://s00.yaplakal.com/pics/pics_original/8/6/7/9045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528392" cy="2238480"/>
          </a:xfrm>
          <a:prstGeom prst="rect">
            <a:avLst/>
          </a:prstGeom>
          <a:noFill/>
        </p:spPr>
      </p:pic>
      <p:pic>
        <p:nvPicPr>
          <p:cNvPr id="11270" name="Picture 6" descr="http://gg34.ru/fotos/dekaa/yaaa/0-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37112"/>
            <a:ext cx="3528392" cy="21815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212976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Прозрачность воды</a:t>
            </a:r>
            <a:r>
              <a:rPr lang="ru-RU" sz="1600" dirty="0" smtClean="0"/>
              <a:t>, зависит от длины волны излучения, проходящего через воду. </a:t>
            </a:r>
            <a:r>
              <a:rPr lang="ru-RU" sz="1600" b="1" dirty="0" smtClean="0"/>
              <a:t>Вода прозрачна только для видимого света.  </a:t>
            </a:r>
          </a:p>
          <a:p>
            <a:r>
              <a:rPr lang="ru-RU" sz="1600" dirty="0" smtClean="0"/>
              <a:t>Из-за поглощения оранжевых и красных компонентов света вода приобретает голубоватую окраску.  Инфракрасные  лучи проникают только в поверхностный слой. </a:t>
            </a:r>
          </a:p>
          <a:p>
            <a:r>
              <a:rPr lang="ru-RU" sz="1600" dirty="0" smtClean="0"/>
              <a:t>Вода отражает 5 % солнечных лучей, в то время как снег — около 85 %. Под лёд океана проникает только 2 % солнечного света.</a:t>
            </a:r>
          </a:p>
          <a:p>
            <a:r>
              <a:rPr lang="ru-RU" sz="1600" dirty="0" smtClean="0"/>
              <a:t>Прозрачность способствует </a:t>
            </a:r>
            <a:r>
              <a:rPr lang="ru-RU" sz="1600" b="1" dirty="0" smtClean="0">
                <a:solidFill>
                  <a:srgbClr val="FF0000"/>
                </a:solidFill>
              </a:rPr>
              <a:t>ориентации животных , фотосинтезу растений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Химический состав живых организмов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64896" cy="4751040"/>
          </a:xfrm>
        </p:spPr>
        <p:txBody>
          <a:bodyPr>
            <a:normAutofit/>
          </a:bodyPr>
          <a:lstStyle/>
          <a:p>
            <a:r>
              <a:rPr lang="ru-RU" b="1" dirty="0"/>
              <a:t>Химический состав живых организмов можно выразить в двух видах </a:t>
            </a:r>
            <a:r>
              <a:rPr lang="ru-RU" dirty="0"/>
              <a:t>— </a:t>
            </a:r>
            <a:r>
              <a:rPr lang="ru-RU" b="1" dirty="0">
                <a:solidFill>
                  <a:srgbClr val="0000FF"/>
                </a:solidFill>
              </a:rPr>
              <a:t>атомном</a:t>
            </a:r>
            <a:r>
              <a:rPr lang="ru-RU" dirty="0"/>
              <a:t> и </a:t>
            </a:r>
            <a:r>
              <a:rPr lang="ru-RU" b="1" dirty="0">
                <a:solidFill>
                  <a:srgbClr val="0000FF"/>
                </a:solidFill>
              </a:rPr>
              <a:t>молекулярном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b="1" dirty="0">
                <a:solidFill>
                  <a:srgbClr val="0000FF"/>
                </a:solidFill>
              </a:rPr>
              <a:t>Атомный (элементный) состав</a:t>
            </a:r>
            <a:r>
              <a:rPr lang="ru-RU" dirty="0"/>
              <a:t> </a:t>
            </a:r>
            <a:r>
              <a:rPr lang="ru-RU" b="1" dirty="0"/>
              <a:t>характеризует соотношение </a:t>
            </a:r>
            <a:r>
              <a:rPr lang="ru-RU" b="1" u="sng" dirty="0"/>
              <a:t>атомов</a:t>
            </a:r>
            <a:r>
              <a:rPr lang="ru-RU" b="1" dirty="0"/>
              <a:t> </a:t>
            </a:r>
            <a:r>
              <a:rPr lang="ru-RU" b="1" u="sng" dirty="0"/>
              <a:t>элементов</a:t>
            </a:r>
            <a:r>
              <a:rPr lang="ru-RU" b="1" dirty="0"/>
              <a:t>, входящих в живые организмы.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b="1" dirty="0" smtClean="0">
                <a:solidFill>
                  <a:srgbClr val="0000FF"/>
                </a:solidFill>
              </a:rPr>
              <a:t>Молекулярный </a:t>
            </a:r>
            <a:r>
              <a:rPr lang="ru-RU" b="1" dirty="0">
                <a:solidFill>
                  <a:srgbClr val="0000FF"/>
                </a:solidFill>
              </a:rPr>
              <a:t>(вещественный) состав</a:t>
            </a:r>
            <a:r>
              <a:rPr lang="ru-RU" dirty="0"/>
              <a:t> </a:t>
            </a:r>
            <a:r>
              <a:rPr lang="ru-RU" b="1" dirty="0"/>
              <a:t>отражает соотношение </a:t>
            </a:r>
            <a:r>
              <a:rPr lang="ru-RU" b="1" u="sng" dirty="0"/>
              <a:t>молекул</a:t>
            </a:r>
            <a:r>
              <a:rPr lang="ru-RU" b="1" dirty="0"/>
              <a:t> </a:t>
            </a:r>
            <a:r>
              <a:rPr lang="ru-RU" b="1" u="sng" dirty="0"/>
              <a:t>веществ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8469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Физические свойства воды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29600" cy="42100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Высокая теплоемкость и теплопроводность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Прозрачность в видимом участке спектра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Практическая полная </a:t>
            </a:r>
            <a:r>
              <a:rPr lang="ru-RU" sz="2800" b="1" dirty="0" err="1" smtClean="0">
                <a:solidFill>
                  <a:srgbClr val="1015EA"/>
                </a:solidFill>
              </a:rPr>
              <a:t>несжимаемость</a:t>
            </a:r>
            <a:endParaRPr lang="ru-RU" sz="2800" b="1" dirty="0" smtClean="0">
              <a:solidFill>
                <a:srgbClr val="1015EA"/>
              </a:solidFill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Подвижность молекул и вязкость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Хороший растворитель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Оптимальная для биосистем значение силы поверхностного натяжения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Расширение при замерзании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Функции воды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920880" cy="48737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Универсальный растворитель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Выполняет функцию терморегуляции в живых организмах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Обеспечивает гидролиз, окисление высокомолекулярных орг. соединений (белков, углеводов, жиров)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Является </a:t>
            </a:r>
            <a:r>
              <a:rPr lang="ru-RU" sz="2800" b="1" dirty="0" err="1" smtClean="0">
                <a:solidFill>
                  <a:srgbClr val="1015EA"/>
                </a:solidFill>
              </a:rPr>
              <a:t>осморегулятором</a:t>
            </a:r>
            <a:endParaRPr lang="ru-RU" sz="2800" b="1" dirty="0" smtClean="0">
              <a:solidFill>
                <a:srgbClr val="1015EA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1015EA"/>
                </a:solidFill>
              </a:rPr>
              <a:t>Обеспечивает перенос и выделение определённых веществ из клетки в клетку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1772816"/>
            <a:ext cx="6840760" cy="1261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66FF"/>
                </a:solidFill>
              </a:rPr>
              <a:t>Спасибо за работу!</a:t>
            </a:r>
          </a:p>
          <a:p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424936" cy="4320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6600"/>
                </a:solidFill>
              </a:rPr>
              <a:t>Содержание элементов в земной коре и в живых организмах</a:t>
            </a:r>
            <a:r>
              <a:rPr lang="ru-RU" sz="3600" dirty="0" smtClean="0">
                <a:solidFill>
                  <a:srgbClr val="FF660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45224"/>
            <a:ext cx="8640960" cy="1196752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Основу </a:t>
            </a:r>
            <a:r>
              <a:rPr lang="ru-RU" sz="2800" b="1" dirty="0" smtClean="0"/>
              <a:t>организмов</a:t>
            </a:r>
            <a:r>
              <a:rPr lang="ru-RU" sz="2800" dirty="0" smtClean="0"/>
              <a:t> составляют 4 элемента – </a:t>
            </a:r>
            <a:r>
              <a:rPr lang="ru-RU" sz="2800" b="1" dirty="0" smtClean="0">
                <a:solidFill>
                  <a:srgbClr val="0000FF"/>
                </a:solidFill>
              </a:rPr>
              <a:t>кислород, водород, углерод, азот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Содержание </a:t>
            </a:r>
            <a:r>
              <a:rPr lang="ru-RU" sz="2800" b="1" dirty="0" smtClean="0">
                <a:solidFill>
                  <a:srgbClr val="0000FF"/>
                </a:solidFill>
              </a:rPr>
              <a:t>данных элементов </a:t>
            </a:r>
            <a:r>
              <a:rPr lang="ru-RU" sz="2800" dirty="0" smtClean="0"/>
              <a:t>в </a:t>
            </a:r>
            <a:r>
              <a:rPr lang="ru-RU" sz="2800" b="1" dirty="0" smtClean="0"/>
              <a:t>земной коре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>кроме кислорода</a:t>
            </a:r>
            <a:r>
              <a:rPr lang="ru-RU" sz="2800" dirty="0" smtClean="0"/>
              <a:t>, незначительное – </a:t>
            </a:r>
            <a:r>
              <a:rPr lang="ru-RU" sz="2800" b="1" dirty="0" smtClean="0">
                <a:solidFill>
                  <a:srgbClr val="0000FF"/>
                </a:solidFill>
              </a:rPr>
              <a:t>менее 1%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2" descr="Единство химического состава живых организмов (с) картинка из интернет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6587483" cy="4176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0"/>
            <a:ext cx="5256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Элементарный состав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280920" cy="23762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Элементы, входящие в состав организмов, называют </a:t>
            </a:r>
            <a:r>
              <a:rPr lang="ru-RU" b="1" dirty="0" err="1" smtClean="0">
                <a:solidFill>
                  <a:srgbClr val="0000FF"/>
                </a:solidFill>
              </a:rPr>
              <a:t>элементами-биогенами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Они сосредоточены в </a:t>
            </a:r>
            <a:r>
              <a:rPr lang="ru-RU" b="1" dirty="0" smtClean="0">
                <a:solidFill>
                  <a:srgbClr val="FF0000"/>
                </a:solidFill>
              </a:rPr>
              <a:t>первых четырех периодах </a:t>
            </a:r>
            <a:r>
              <a:rPr lang="ru-RU" dirty="0" smtClean="0"/>
              <a:t>Периодической системы Д.И. Менделеева.</a:t>
            </a:r>
          </a:p>
          <a:p>
            <a:pPr>
              <a:buNone/>
            </a:pPr>
            <a:r>
              <a:rPr lang="ru-RU" b="1" dirty="0" smtClean="0"/>
              <a:t>                                           Атомы </a:t>
            </a:r>
            <a:r>
              <a:rPr lang="ru-RU" b="1" dirty="0" err="1" smtClean="0"/>
              <a:t>элементов-биогенов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имеют относительно малые радиусы и атомную массу, </a:t>
            </a:r>
          </a:p>
          <a:p>
            <a:r>
              <a:rPr lang="ru-RU" b="1" dirty="0" smtClean="0"/>
              <a:t>способны образовывать прочные ковалентные связи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           Этими свойствами объясняется их </a:t>
            </a:r>
            <a:r>
              <a:rPr lang="ru-RU" b="1" dirty="0" smtClean="0">
                <a:solidFill>
                  <a:srgbClr val="0000FF"/>
                </a:solidFill>
              </a:rPr>
              <a:t>биологическое значение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https://android-robot.com/wp-content/uploads/2019/01/im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6120680" cy="4168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013176"/>
            <a:ext cx="8229600" cy="147302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четыре элемента </a:t>
            </a:r>
            <a:r>
              <a:rPr lang="ru-RU" dirty="0"/>
              <a:t>(</a:t>
            </a:r>
            <a:r>
              <a:rPr lang="ru-RU" dirty="0" smtClean="0"/>
              <a:t>O, C, H, </a:t>
            </a:r>
            <a:r>
              <a:rPr lang="ru-RU" dirty="0"/>
              <a:t>N) приходится до 98% массы клетки, поэтому они получили название </a:t>
            </a:r>
            <a:r>
              <a:rPr lang="ru-RU" b="1" dirty="0">
                <a:solidFill>
                  <a:srgbClr val="0000FF"/>
                </a:solidFill>
              </a:rPr>
              <a:t>органогенные элементы</a:t>
            </a:r>
            <a:r>
              <a:rPr lang="ru-RU" dirty="0"/>
              <a:t> или </a:t>
            </a:r>
            <a:r>
              <a:rPr lang="ru-RU" b="1" dirty="0"/>
              <a:t>органогены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i="1" dirty="0" smtClean="0"/>
              <a:t>в </a:t>
            </a:r>
            <a:r>
              <a:rPr lang="ru-RU" i="1" dirty="0"/>
              <a:t>переводе </a:t>
            </a:r>
            <a:r>
              <a:rPr lang="ru-RU" i="1" dirty="0" smtClean="0"/>
              <a:t>означает "образующие </a:t>
            </a:r>
            <a:r>
              <a:rPr lang="ru-RU" i="1" dirty="0"/>
              <a:t>органические соединения"</a:t>
            </a:r>
            <a:r>
              <a:rPr lang="ru-RU" dirty="0"/>
              <a:t>).</a:t>
            </a:r>
          </a:p>
        </p:txBody>
      </p:sp>
      <p:pic>
        <p:nvPicPr>
          <p:cNvPr id="5122" name="Picture 2" descr="Органогены. Макроэлементы и микроэлементы клетки (с) картинка из интернет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895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29600" cy="144015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теле человека присутствует практически вся таблица Менделеева и не смотря на то, что остальных химических элементов в массовом выражении не так много (</a:t>
            </a:r>
            <a:r>
              <a:rPr lang="ru-RU" i="1" dirty="0"/>
              <a:t>менее 1%</a:t>
            </a:r>
            <a:r>
              <a:rPr lang="ru-RU" dirty="0"/>
              <a:t>), они выполняют важные жизненные функции.</a:t>
            </a:r>
          </a:p>
        </p:txBody>
      </p:sp>
      <p:pic>
        <p:nvPicPr>
          <p:cNvPr id="10242" name="Picture 2" descr="Процентное содержание макроэлементов и микроэлементов в теле человека (с) картинка из интернет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5065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Биологическая роль макроэлементов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352928" cy="576064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Натрий</a:t>
            </a:r>
            <a:r>
              <a:rPr lang="ru-RU" dirty="0"/>
              <a:t> (</a:t>
            </a:r>
            <a:r>
              <a:rPr lang="ru-RU" dirty="0" err="1"/>
              <a:t>Na</a:t>
            </a:r>
            <a:r>
              <a:rPr lang="ru-RU" dirty="0"/>
              <a:t>) - осмотическая (</a:t>
            </a:r>
            <a:r>
              <a:rPr lang="ru-RU" i="1" dirty="0"/>
              <a:t>клеточное давление</a:t>
            </a:r>
            <a:r>
              <a:rPr lang="ru-RU" dirty="0"/>
              <a:t>), ионный обмен, работа почек;</a:t>
            </a:r>
          </a:p>
          <a:p>
            <a:r>
              <a:rPr lang="ru-RU" b="1" dirty="0">
                <a:solidFill>
                  <a:srgbClr val="0000FF"/>
                </a:solidFill>
              </a:rPr>
              <a:t>Кальций</a:t>
            </a:r>
            <a:r>
              <a:rPr lang="ru-RU" dirty="0"/>
              <a:t> (</a:t>
            </a:r>
            <a:r>
              <a:rPr lang="ru-RU" dirty="0" err="1"/>
              <a:t>Ca</a:t>
            </a:r>
            <a:r>
              <a:rPr lang="ru-RU" dirty="0"/>
              <a:t>) - свёртывание крови, работа мышц, обеспечение прочности костей;</a:t>
            </a:r>
          </a:p>
          <a:p>
            <a:r>
              <a:rPr lang="ru-RU" b="1" dirty="0">
                <a:solidFill>
                  <a:srgbClr val="0000FF"/>
                </a:solidFill>
              </a:rPr>
              <a:t>Калий</a:t>
            </a:r>
            <a:r>
              <a:rPr lang="ru-RU" dirty="0"/>
              <a:t> (K) - работа мозга и нервной системы, сокращение мышц, работа сердца;</a:t>
            </a:r>
          </a:p>
          <a:p>
            <a:r>
              <a:rPr lang="ru-RU" b="1" dirty="0">
                <a:solidFill>
                  <a:srgbClr val="0000FF"/>
                </a:solidFill>
              </a:rPr>
              <a:t>Фосфор</a:t>
            </a:r>
            <a:r>
              <a:rPr lang="ru-RU" dirty="0"/>
              <a:t> (P) - состав эмали и зубной ткани, входит в состав </a:t>
            </a:r>
            <a:r>
              <a:rPr lang="ru-RU" dirty="0" err="1"/>
              <a:t>фосфолипидов</a:t>
            </a:r>
            <a:r>
              <a:rPr lang="ru-RU" dirty="0"/>
              <a:t> (</a:t>
            </a:r>
            <a:r>
              <a:rPr lang="ru-RU" i="1" dirty="0"/>
              <a:t>клеточной мембраны</a:t>
            </a:r>
            <a:r>
              <a:rPr lang="ru-RU" dirty="0"/>
              <a:t>), работа печени;</a:t>
            </a:r>
          </a:p>
          <a:p>
            <a:r>
              <a:rPr lang="ru-RU" b="1" dirty="0">
                <a:solidFill>
                  <a:srgbClr val="0000FF"/>
                </a:solidFill>
              </a:rPr>
              <a:t>Железо</a:t>
            </a:r>
            <a:r>
              <a:rPr lang="ru-RU" dirty="0"/>
              <a:t> (</a:t>
            </a:r>
            <a:r>
              <a:rPr lang="ru-RU" dirty="0" err="1"/>
              <a:t>Fe</a:t>
            </a:r>
            <a:r>
              <a:rPr lang="ru-RU" dirty="0"/>
              <a:t>) - входит в состав гемоглобина (</a:t>
            </a:r>
            <a:r>
              <a:rPr lang="ru-RU" i="1" dirty="0"/>
              <a:t>переносит кислород в крови</a:t>
            </a:r>
            <a:r>
              <a:rPr lang="ru-RU" dirty="0"/>
              <a:t>), необходим для работы митохондрий (</a:t>
            </a:r>
            <a:r>
              <a:rPr lang="ru-RU" i="1" dirty="0"/>
              <a:t>клеточного дыхания</a:t>
            </a:r>
            <a:r>
              <a:rPr lang="ru-RU" dirty="0"/>
              <a:t>);</a:t>
            </a:r>
          </a:p>
          <a:p>
            <a:r>
              <a:rPr lang="ru-RU" b="1" dirty="0">
                <a:solidFill>
                  <a:srgbClr val="0000FF"/>
                </a:solidFill>
              </a:rPr>
              <a:t>Магний</a:t>
            </a:r>
            <a:r>
              <a:rPr lang="ru-RU" dirty="0"/>
              <a:t> (</a:t>
            </a:r>
            <a:r>
              <a:rPr lang="ru-RU" dirty="0" err="1"/>
              <a:t>Mg</a:t>
            </a:r>
            <a:r>
              <a:rPr lang="ru-RU" dirty="0"/>
              <a:t>) - входит в состав хлорофилла, участвует в процессах синтеза ДНК;</a:t>
            </a:r>
          </a:p>
          <a:p>
            <a:r>
              <a:rPr lang="ru-RU" b="1" dirty="0">
                <a:solidFill>
                  <a:srgbClr val="0000FF"/>
                </a:solidFill>
              </a:rPr>
              <a:t>Хлор</a:t>
            </a:r>
            <a:r>
              <a:rPr lang="ru-RU" dirty="0"/>
              <a:t> (</a:t>
            </a:r>
            <a:r>
              <a:rPr lang="ru-RU" dirty="0" err="1"/>
              <a:t>Cl</a:t>
            </a:r>
            <a:r>
              <a:rPr lang="ru-RU" dirty="0"/>
              <a:t>) - работа нервной системы, переваривание пищи (</a:t>
            </a:r>
            <a:r>
              <a:rPr lang="ru-RU" i="1" dirty="0"/>
              <a:t>соляная кислота в желудке</a:t>
            </a:r>
            <a:r>
              <a:rPr lang="ru-RU" dirty="0"/>
              <a:t>);</a:t>
            </a:r>
          </a:p>
          <a:p>
            <a:r>
              <a:rPr lang="ru-RU" b="1" dirty="0">
                <a:solidFill>
                  <a:srgbClr val="0000FF"/>
                </a:solidFill>
              </a:rPr>
              <a:t>Сера</a:t>
            </a:r>
            <a:r>
              <a:rPr lang="ru-RU" dirty="0"/>
              <a:t> (S) - входит в состав аминокислот, гормонов и витаминов.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6600"/>
                </a:solidFill>
              </a:rPr>
              <a:t>Микроэлементы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19256" cy="56886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Микроэлементами называются элементы, содержание которых менее </a:t>
            </a:r>
            <a:r>
              <a:rPr lang="ru-RU" b="1" dirty="0">
                <a:solidFill>
                  <a:srgbClr val="0000FF"/>
                </a:solidFill>
              </a:rPr>
              <a:t>0.001%</a:t>
            </a:r>
            <a:r>
              <a:rPr lang="ru-RU" dirty="0"/>
              <a:t> от массы клетки. Однако они тоже важны и тоже выполняют различные биологические функции.</a:t>
            </a:r>
          </a:p>
          <a:p>
            <a:r>
              <a:rPr lang="ru-RU" b="1" dirty="0">
                <a:solidFill>
                  <a:srgbClr val="0000FF"/>
                </a:solidFill>
              </a:rPr>
              <a:t>Цинк</a:t>
            </a:r>
            <a:r>
              <a:rPr lang="ru-RU" dirty="0"/>
              <a:t> (</a:t>
            </a:r>
            <a:r>
              <a:rPr lang="ru-RU" dirty="0" err="1"/>
              <a:t>Zn</a:t>
            </a:r>
            <a:r>
              <a:rPr lang="ru-RU" dirty="0"/>
              <a:t>) - входит в состав гормонов (</a:t>
            </a:r>
            <a:r>
              <a:rPr lang="ru-RU" i="1" dirty="0"/>
              <a:t>тестостерона, инсулина</a:t>
            </a:r>
            <a:r>
              <a:rPr lang="ru-RU" dirty="0"/>
              <a:t>)</a:t>
            </a:r>
          </a:p>
          <a:p>
            <a:r>
              <a:rPr lang="ru-RU" b="1" dirty="0">
                <a:solidFill>
                  <a:srgbClr val="0000FF"/>
                </a:solidFill>
              </a:rPr>
              <a:t>Медь</a:t>
            </a:r>
            <a:r>
              <a:rPr lang="ru-RU" dirty="0"/>
              <a:t> (</a:t>
            </a:r>
            <a:r>
              <a:rPr lang="ru-RU" dirty="0" err="1"/>
              <a:t>Cu</a:t>
            </a:r>
            <a:r>
              <a:rPr lang="ru-RU" dirty="0"/>
              <a:t>) - необходимо для процессов фотосинтеза и дыхания</a:t>
            </a:r>
          </a:p>
          <a:p>
            <a:r>
              <a:rPr lang="ru-RU" b="1" dirty="0">
                <a:solidFill>
                  <a:srgbClr val="0000FF"/>
                </a:solidFill>
              </a:rPr>
              <a:t>Кобальт</a:t>
            </a:r>
            <a:r>
              <a:rPr lang="ru-RU" dirty="0"/>
              <a:t> (</a:t>
            </a:r>
            <a:r>
              <a:rPr lang="ru-RU" dirty="0" err="1"/>
              <a:t>Co</a:t>
            </a:r>
            <a:r>
              <a:rPr lang="ru-RU" dirty="0"/>
              <a:t>) - входит в состав витамина B12</a:t>
            </a:r>
          </a:p>
          <a:p>
            <a:r>
              <a:rPr lang="ru-RU" b="1" dirty="0">
                <a:solidFill>
                  <a:srgbClr val="0000FF"/>
                </a:solidFill>
              </a:rPr>
              <a:t>Йод</a:t>
            </a:r>
            <a:r>
              <a:rPr lang="ru-RU" dirty="0"/>
              <a:t> (I) - регулирует работу щитовидной железы, входит в состав её гормонов (Т3/Т4)</a:t>
            </a:r>
          </a:p>
          <a:p>
            <a:r>
              <a:rPr lang="ru-RU" b="1" dirty="0">
                <a:solidFill>
                  <a:srgbClr val="0000FF"/>
                </a:solidFill>
              </a:rPr>
              <a:t>Фтор</a:t>
            </a:r>
            <a:r>
              <a:rPr lang="ru-RU" dirty="0"/>
              <a:t> (F) - входит в состав зубной эмали</a:t>
            </a:r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6600"/>
                </a:solidFill>
              </a:rPr>
              <a:t>Ультрамикроэлементы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16624"/>
          </a:xfrm>
        </p:spPr>
        <p:txBody>
          <a:bodyPr>
            <a:normAutofit/>
          </a:bodyPr>
          <a:lstStyle/>
          <a:p>
            <a:r>
              <a:rPr lang="ru-RU" dirty="0"/>
              <a:t>К этой группе элементов относятся очень редкие химические элементы. </a:t>
            </a:r>
            <a:endParaRPr lang="ru-RU" dirty="0" smtClean="0"/>
          </a:p>
          <a:p>
            <a:r>
              <a:rPr lang="ru-RU" dirty="0" smtClean="0"/>
              <a:t>Их </a:t>
            </a:r>
            <a:r>
              <a:rPr lang="ru-RU" dirty="0"/>
              <a:t>содержание в окружающей природе очень мало, поэтому они практически не выполняют никаких функции в организме человека, однако присутствуют в незначительных количества, </a:t>
            </a:r>
            <a:r>
              <a:rPr lang="ru-RU" b="1" dirty="0">
                <a:solidFill>
                  <a:srgbClr val="0000FF"/>
                </a:solidFill>
              </a:rPr>
              <a:t>менее 0.000001% </a:t>
            </a:r>
            <a:r>
              <a:rPr lang="ru-RU" dirty="0"/>
              <a:t>(</a:t>
            </a:r>
            <a:r>
              <a:rPr lang="ru-RU" i="1" dirty="0"/>
              <a:t>в результате эффекта накопления</a:t>
            </a:r>
            <a:r>
              <a:rPr lang="ru-RU" dirty="0"/>
              <a:t>).</a:t>
            </a:r>
          </a:p>
          <a:p>
            <a:r>
              <a:rPr lang="ru-RU" dirty="0"/>
              <a:t>К этим элементам относят </a:t>
            </a:r>
            <a:r>
              <a:rPr lang="ru-RU" b="1" dirty="0">
                <a:solidFill>
                  <a:srgbClr val="0000FF"/>
                </a:solidFill>
              </a:rPr>
              <a:t>Уран (U), Радий (</a:t>
            </a:r>
            <a:r>
              <a:rPr lang="ru-RU" b="1" dirty="0" err="1">
                <a:solidFill>
                  <a:srgbClr val="0000FF"/>
                </a:solidFill>
              </a:rPr>
              <a:t>Ra</a:t>
            </a:r>
            <a:r>
              <a:rPr lang="ru-RU" b="1" dirty="0">
                <a:solidFill>
                  <a:srgbClr val="0000FF"/>
                </a:solidFill>
              </a:rPr>
              <a:t>), Золото (</a:t>
            </a:r>
            <a:r>
              <a:rPr lang="ru-RU" b="1" dirty="0" err="1">
                <a:solidFill>
                  <a:srgbClr val="0000FF"/>
                </a:solidFill>
              </a:rPr>
              <a:t>Au</a:t>
            </a:r>
            <a:r>
              <a:rPr lang="ru-RU" b="1" dirty="0">
                <a:solidFill>
                  <a:srgbClr val="0000FF"/>
                </a:solidFill>
              </a:rPr>
              <a:t>), Серебро (</a:t>
            </a:r>
            <a:r>
              <a:rPr lang="ru-RU" b="1" dirty="0" err="1">
                <a:solidFill>
                  <a:srgbClr val="0000FF"/>
                </a:solidFill>
              </a:rPr>
              <a:t>Ag</a:t>
            </a:r>
            <a:r>
              <a:rPr lang="ru-RU" b="1" dirty="0">
                <a:solidFill>
                  <a:srgbClr val="0000FF"/>
                </a:solidFill>
              </a:rPr>
              <a:t>), Ртуть (</a:t>
            </a:r>
            <a:r>
              <a:rPr lang="ru-RU" b="1" dirty="0" err="1">
                <a:solidFill>
                  <a:srgbClr val="0000FF"/>
                </a:solidFill>
              </a:rPr>
              <a:t>Hg</a:t>
            </a:r>
            <a:r>
              <a:rPr lang="ru-RU" b="1" dirty="0">
                <a:solidFill>
                  <a:srgbClr val="0000FF"/>
                </a:solidFill>
              </a:rPr>
              <a:t>), </a:t>
            </a:r>
            <a:r>
              <a:rPr lang="ru-RU" b="1" dirty="0" err="1">
                <a:solidFill>
                  <a:srgbClr val="0000FF"/>
                </a:solidFill>
              </a:rPr>
              <a:t>Берилий</a:t>
            </a:r>
            <a:r>
              <a:rPr lang="ru-RU" b="1" dirty="0">
                <a:solidFill>
                  <a:srgbClr val="0000FF"/>
                </a:solidFill>
              </a:rPr>
              <a:t> (</a:t>
            </a:r>
            <a:r>
              <a:rPr lang="ru-RU" b="1" dirty="0" err="1">
                <a:solidFill>
                  <a:srgbClr val="0000FF"/>
                </a:solidFill>
              </a:rPr>
              <a:t>Be</a:t>
            </a:r>
            <a:r>
              <a:rPr lang="ru-RU" b="1" dirty="0">
                <a:solidFill>
                  <a:srgbClr val="0000FF"/>
                </a:solidFill>
              </a:rPr>
              <a:t>) и прочие.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324</TotalTime>
  <Words>944</Words>
  <Application>Microsoft Office PowerPoint</Application>
  <PresentationFormat>Экран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Неорганические вещества клетки. </vt:lpstr>
      <vt:lpstr>Химический состав живых организмов </vt:lpstr>
      <vt:lpstr>Содержание элементов в земной коре и в живых организмах.  </vt:lpstr>
      <vt:lpstr>Презентация PowerPoint</vt:lpstr>
      <vt:lpstr>Презентация PowerPoint</vt:lpstr>
      <vt:lpstr>Презентация PowerPoint</vt:lpstr>
      <vt:lpstr>Биологическая роль макроэлементов </vt:lpstr>
      <vt:lpstr>Микроэлементы </vt:lpstr>
      <vt:lpstr>Ультрамикроэлементы </vt:lpstr>
      <vt:lpstr>Молекулярный состав</vt:lpstr>
      <vt:lpstr>Минеральные соли </vt:lpstr>
      <vt:lpstr>Презентация PowerPoint</vt:lpstr>
      <vt:lpstr>Вода.</vt:lpstr>
      <vt:lpstr>Содержание  воды в разных клетках организма:</vt:lpstr>
      <vt:lpstr>Особенности строения молекулы воды</vt:lpstr>
      <vt:lpstr> </vt:lpstr>
      <vt:lpstr>Презентация PowerPoint</vt:lpstr>
      <vt:lpstr>Презентация PowerPoint</vt:lpstr>
      <vt:lpstr>При замерзании вода расширяется</vt:lpstr>
      <vt:lpstr>Физические свойства воды</vt:lpstr>
      <vt:lpstr>Функции воды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39</cp:revision>
  <dcterms:created xsi:type="dcterms:W3CDTF">2021-09-13T12:10:36Z</dcterms:created>
  <dcterms:modified xsi:type="dcterms:W3CDTF">2024-09-18T04:35:28Z</dcterms:modified>
</cp:coreProperties>
</file>